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72" r:id="rId3"/>
    <p:sldId id="257" r:id="rId4"/>
    <p:sldId id="273" r:id="rId5"/>
    <p:sldId id="298" r:id="rId6"/>
    <p:sldId id="299" r:id="rId7"/>
    <p:sldId id="300" r:id="rId8"/>
    <p:sldId id="274" r:id="rId9"/>
    <p:sldId id="312" r:id="rId10"/>
    <p:sldId id="263" r:id="rId11"/>
    <p:sldId id="260" r:id="rId12"/>
    <p:sldId id="258" r:id="rId13"/>
    <p:sldId id="265" r:id="rId14"/>
    <p:sldId id="287" r:id="rId15"/>
    <p:sldId id="259" r:id="rId16"/>
    <p:sldId id="281" r:id="rId17"/>
    <p:sldId id="305" r:id="rId18"/>
    <p:sldId id="284" r:id="rId19"/>
    <p:sldId id="283" r:id="rId20"/>
    <p:sldId id="301" r:id="rId21"/>
    <p:sldId id="302" r:id="rId22"/>
    <p:sldId id="303" r:id="rId23"/>
    <p:sldId id="276" r:id="rId24"/>
    <p:sldId id="306" r:id="rId25"/>
    <p:sldId id="308" r:id="rId26"/>
    <p:sldId id="293" r:id="rId27"/>
    <p:sldId id="294" r:id="rId28"/>
    <p:sldId id="295" r:id="rId29"/>
    <p:sldId id="261" r:id="rId30"/>
    <p:sldId id="310" r:id="rId31"/>
    <p:sldId id="311" r:id="rId32"/>
    <p:sldId id="309" r:id="rId33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7DB"/>
    <a:srgbClr val="FFCC99"/>
    <a:srgbClr val="FFFF66"/>
    <a:srgbClr val="CCCCFF"/>
    <a:srgbClr val="9999FF"/>
    <a:srgbClr val="CCFF99"/>
    <a:srgbClr val="FF6600"/>
    <a:srgbClr val="F3F5A7"/>
    <a:srgbClr val="66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76633" autoAdjust="0"/>
  </p:normalViewPr>
  <p:slideViewPr>
    <p:cSldViewPr snapToGrid="0">
      <p:cViewPr varScale="1">
        <p:scale>
          <a:sx n="65" d="100"/>
          <a:sy n="65" d="100"/>
        </p:scale>
        <p:origin x="2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414CF-10C4-4944-8E0E-84D37D200770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0C52862-1740-40A5-B94C-D739B4230ECE}">
      <dgm:prSet custT="1"/>
      <dgm:spPr/>
      <dgm:t>
        <a:bodyPr/>
        <a:lstStyle/>
        <a:p>
          <a:r>
            <a:rPr 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时序数据的写入：如何支持每秒钟上亿数据点的写入。</a:t>
          </a:r>
          <a:endParaRPr lang="en-US" sz="1800" kern="1200" dirty="0">
            <a:solidFill>
              <a:srgbClr val="111111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</dgm:t>
    </dgm:pt>
    <dgm:pt modelId="{E621928F-3268-43A7-A136-800928BA283B}" type="parTrans" cxnId="{1B369F89-493F-4850-B01A-DC257CBB6B82}">
      <dgm:prSet/>
      <dgm:spPr/>
      <dgm:t>
        <a:bodyPr/>
        <a:lstStyle/>
        <a:p>
          <a:endParaRPr lang="en-US"/>
        </a:p>
      </dgm:t>
    </dgm:pt>
    <dgm:pt modelId="{7E191E3F-57BA-497D-A3B3-61A6BC415AF0}" type="sibTrans" cxnId="{1B369F89-493F-4850-B01A-DC257CBB6B82}">
      <dgm:prSet/>
      <dgm:spPr/>
      <dgm:t>
        <a:bodyPr/>
        <a:lstStyle/>
        <a:p>
          <a:endParaRPr lang="en-US"/>
        </a:p>
      </dgm:t>
    </dgm:pt>
    <dgm:pt modelId="{EFE17464-36B4-4CE1-A71A-1723D140C031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时序数据的读取：如何支持在秒级</a:t>
          </a:r>
          <a:r>
            <a:rPr lang="zh-CN" altLang="en-US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别</a:t>
          </a:r>
          <a:r>
            <a:rPr 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对上亿数据的</a:t>
          </a:r>
          <a:r>
            <a:rPr lang="zh-CN" altLang="en-US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查询</a:t>
          </a:r>
          <a:endParaRPr lang="en-US" sz="1800" kern="1200" dirty="0">
            <a:solidFill>
              <a:srgbClr val="111111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</dgm:t>
    </dgm:pt>
    <dgm:pt modelId="{6FF7C470-ED59-4593-A1AF-B00DA1E8DF0D}" type="parTrans" cxnId="{1BB3027D-27C6-4930-A377-9F83A6AF08D1}">
      <dgm:prSet/>
      <dgm:spPr/>
      <dgm:t>
        <a:bodyPr/>
        <a:lstStyle/>
        <a:p>
          <a:endParaRPr lang="en-US"/>
        </a:p>
      </dgm:t>
    </dgm:pt>
    <dgm:pt modelId="{65115CD6-472B-496E-B6C6-FAE861630151}" type="sibTrans" cxnId="{1BB3027D-27C6-4930-A377-9F83A6AF08D1}">
      <dgm:prSet/>
      <dgm:spPr/>
      <dgm:t>
        <a:bodyPr/>
        <a:lstStyle/>
        <a:p>
          <a:endParaRPr lang="en-US"/>
        </a:p>
      </dgm:t>
    </dgm:pt>
    <dgm:pt modelId="{4757FF39-0C68-4C44-A5FE-0E5C8DE9AC68}">
      <dgm:prSet custT="1"/>
      <dgm:spPr/>
      <dgm:t>
        <a:bodyPr/>
        <a:lstStyle/>
        <a:p>
          <a:r>
            <a:rPr 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时序数据的存储：海量数据存储带来的是成本问题。如何低成本的存储这些数据，</a:t>
          </a:r>
          <a:r>
            <a:rPr lang="zh-CN" altLang="en-US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是</a:t>
          </a:r>
          <a:r>
            <a:rPr 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时序数据库需要解决的</a:t>
          </a:r>
          <a:r>
            <a:rPr lang="zh-CN" altLang="en-US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问题</a:t>
          </a:r>
          <a:endParaRPr lang="en-US" sz="1800" kern="1200" dirty="0">
            <a:solidFill>
              <a:srgbClr val="111111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</dgm:t>
    </dgm:pt>
    <dgm:pt modelId="{1EA9A639-4BB0-4284-8EF1-8A6F6EA1B72B}" type="parTrans" cxnId="{788A0614-40DB-4F95-9102-749912F8456A}">
      <dgm:prSet/>
      <dgm:spPr/>
      <dgm:t>
        <a:bodyPr/>
        <a:lstStyle/>
        <a:p>
          <a:endParaRPr lang="en-US"/>
        </a:p>
      </dgm:t>
    </dgm:pt>
    <dgm:pt modelId="{F5F6E12B-924C-41B8-8964-153AA6FE30B9}" type="sibTrans" cxnId="{788A0614-40DB-4F95-9102-749912F8456A}">
      <dgm:prSet/>
      <dgm:spPr/>
      <dgm:t>
        <a:bodyPr/>
        <a:lstStyle/>
        <a:p>
          <a:endParaRPr lang="en-US"/>
        </a:p>
      </dgm:t>
    </dgm:pt>
    <dgm:pt modelId="{E094D868-3B93-441B-B590-83068E1A4CC9}" type="pres">
      <dgm:prSet presAssocID="{76A414CF-10C4-4944-8E0E-84D37D200770}" presName="vert0" presStyleCnt="0">
        <dgm:presLayoutVars>
          <dgm:dir/>
          <dgm:animOne val="branch"/>
          <dgm:animLvl val="lvl"/>
        </dgm:presLayoutVars>
      </dgm:prSet>
      <dgm:spPr/>
    </dgm:pt>
    <dgm:pt modelId="{8B3B7619-6B40-4CF4-A60E-569C9F09B394}" type="pres">
      <dgm:prSet presAssocID="{90C52862-1740-40A5-B94C-D739B4230ECE}" presName="thickLine" presStyleLbl="alignNode1" presStyleIdx="0" presStyleCnt="3"/>
      <dgm:spPr/>
    </dgm:pt>
    <dgm:pt modelId="{84A0EFA3-5C89-4070-A866-8D4F02A03139}" type="pres">
      <dgm:prSet presAssocID="{90C52862-1740-40A5-B94C-D739B4230ECE}" presName="horz1" presStyleCnt="0"/>
      <dgm:spPr/>
    </dgm:pt>
    <dgm:pt modelId="{02649327-4C78-4F0C-9E4E-2E5BFB329506}" type="pres">
      <dgm:prSet presAssocID="{90C52862-1740-40A5-B94C-D739B4230ECE}" presName="tx1" presStyleLbl="revTx" presStyleIdx="0" presStyleCnt="3"/>
      <dgm:spPr/>
    </dgm:pt>
    <dgm:pt modelId="{F140312C-755B-4C08-A44B-83A675914C7A}" type="pres">
      <dgm:prSet presAssocID="{90C52862-1740-40A5-B94C-D739B4230ECE}" presName="vert1" presStyleCnt="0"/>
      <dgm:spPr/>
    </dgm:pt>
    <dgm:pt modelId="{18D36725-1AD9-4E14-903A-A9612479F9F2}" type="pres">
      <dgm:prSet presAssocID="{EFE17464-36B4-4CE1-A71A-1723D140C031}" presName="thickLine" presStyleLbl="alignNode1" presStyleIdx="1" presStyleCnt="3"/>
      <dgm:spPr/>
    </dgm:pt>
    <dgm:pt modelId="{833FBB4C-8DD2-42CD-BDD7-C4991BD7E716}" type="pres">
      <dgm:prSet presAssocID="{EFE17464-36B4-4CE1-A71A-1723D140C031}" presName="horz1" presStyleCnt="0"/>
      <dgm:spPr/>
    </dgm:pt>
    <dgm:pt modelId="{9E96C6D9-59AD-4E5C-871A-8C34705FABF8}" type="pres">
      <dgm:prSet presAssocID="{EFE17464-36B4-4CE1-A71A-1723D140C031}" presName="tx1" presStyleLbl="revTx" presStyleIdx="1" presStyleCnt="3"/>
      <dgm:spPr/>
    </dgm:pt>
    <dgm:pt modelId="{E562A347-81AC-43EC-9543-523EB8C4675D}" type="pres">
      <dgm:prSet presAssocID="{EFE17464-36B4-4CE1-A71A-1723D140C031}" presName="vert1" presStyleCnt="0"/>
      <dgm:spPr/>
    </dgm:pt>
    <dgm:pt modelId="{5A847544-4B40-43EF-A9E1-5C8B6D6B3446}" type="pres">
      <dgm:prSet presAssocID="{4757FF39-0C68-4C44-A5FE-0E5C8DE9AC68}" presName="thickLine" presStyleLbl="alignNode1" presStyleIdx="2" presStyleCnt="3"/>
      <dgm:spPr/>
    </dgm:pt>
    <dgm:pt modelId="{B81D47AE-5EFC-4545-8DC7-130A91829038}" type="pres">
      <dgm:prSet presAssocID="{4757FF39-0C68-4C44-A5FE-0E5C8DE9AC68}" presName="horz1" presStyleCnt="0"/>
      <dgm:spPr/>
    </dgm:pt>
    <dgm:pt modelId="{F36FAA35-BD98-40FB-BAF5-5B8879E86772}" type="pres">
      <dgm:prSet presAssocID="{4757FF39-0C68-4C44-A5FE-0E5C8DE9AC68}" presName="tx1" presStyleLbl="revTx" presStyleIdx="2" presStyleCnt="3"/>
      <dgm:spPr/>
    </dgm:pt>
    <dgm:pt modelId="{ED765887-9EDA-4A46-A29E-0A0A4EC698D4}" type="pres">
      <dgm:prSet presAssocID="{4757FF39-0C68-4C44-A5FE-0E5C8DE9AC68}" presName="vert1" presStyleCnt="0"/>
      <dgm:spPr/>
    </dgm:pt>
  </dgm:ptLst>
  <dgm:cxnLst>
    <dgm:cxn modelId="{788A0614-40DB-4F95-9102-749912F8456A}" srcId="{76A414CF-10C4-4944-8E0E-84D37D200770}" destId="{4757FF39-0C68-4C44-A5FE-0E5C8DE9AC68}" srcOrd="2" destOrd="0" parTransId="{1EA9A639-4BB0-4284-8EF1-8A6F6EA1B72B}" sibTransId="{F5F6E12B-924C-41B8-8964-153AA6FE30B9}"/>
    <dgm:cxn modelId="{2F65D964-72B5-45EA-88BC-62608196173E}" type="presOf" srcId="{90C52862-1740-40A5-B94C-D739B4230ECE}" destId="{02649327-4C78-4F0C-9E4E-2E5BFB329506}" srcOrd="0" destOrd="0" presId="urn:microsoft.com/office/officeart/2008/layout/LinedList"/>
    <dgm:cxn modelId="{1BB3027D-27C6-4930-A377-9F83A6AF08D1}" srcId="{76A414CF-10C4-4944-8E0E-84D37D200770}" destId="{EFE17464-36B4-4CE1-A71A-1723D140C031}" srcOrd="1" destOrd="0" parTransId="{6FF7C470-ED59-4593-A1AF-B00DA1E8DF0D}" sibTransId="{65115CD6-472B-496E-B6C6-FAE861630151}"/>
    <dgm:cxn modelId="{1B369F89-493F-4850-B01A-DC257CBB6B82}" srcId="{76A414CF-10C4-4944-8E0E-84D37D200770}" destId="{90C52862-1740-40A5-B94C-D739B4230ECE}" srcOrd="0" destOrd="0" parTransId="{E621928F-3268-43A7-A136-800928BA283B}" sibTransId="{7E191E3F-57BA-497D-A3B3-61A6BC415AF0}"/>
    <dgm:cxn modelId="{AF4817A0-0CEF-4A92-8C47-9E5CFD081B02}" type="presOf" srcId="{4757FF39-0C68-4C44-A5FE-0E5C8DE9AC68}" destId="{F36FAA35-BD98-40FB-BAF5-5B8879E86772}" srcOrd="0" destOrd="0" presId="urn:microsoft.com/office/officeart/2008/layout/LinedList"/>
    <dgm:cxn modelId="{6EF98FB5-7533-40EC-AF86-AD8834FF089F}" type="presOf" srcId="{EFE17464-36B4-4CE1-A71A-1723D140C031}" destId="{9E96C6D9-59AD-4E5C-871A-8C34705FABF8}" srcOrd="0" destOrd="0" presId="urn:microsoft.com/office/officeart/2008/layout/LinedList"/>
    <dgm:cxn modelId="{5F4206CD-BD5E-4804-98AD-E60787C9E5D7}" type="presOf" srcId="{76A414CF-10C4-4944-8E0E-84D37D200770}" destId="{E094D868-3B93-441B-B590-83068E1A4CC9}" srcOrd="0" destOrd="0" presId="urn:microsoft.com/office/officeart/2008/layout/LinedList"/>
    <dgm:cxn modelId="{163EA3F8-6B19-442F-B85F-92957078CC94}" type="presParOf" srcId="{E094D868-3B93-441B-B590-83068E1A4CC9}" destId="{8B3B7619-6B40-4CF4-A60E-569C9F09B394}" srcOrd="0" destOrd="0" presId="urn:microsoft.com/office/officeart/2008/layout/LinedList"/>
    <dgm:cxn modelId="{438FDF46-03ED-4AA1-85F4-C303B7C274BA}" type="presParOf" srcId="{E094D868-3B93-441B-B590-83068E1A4CC9}" destId="{84A0EFA3-5C89-4070-A866-8D4F02A03139}" srcOrd="1" destOrd="0" presId="urn:microsoft.com/office/officeart/2008/layout/LinedList"/>
    <dgm:cxn modelId="{7402C12F-7372-4248-B7D4-B789071B16EB}" type="presParOf" srcId="{84A0EFA3-5C89-4070-A866-8D4F02A03139}" destId="{02649327-4C78-4F0C-9E4E-2E5BFB329506}" srcOrd="0" destOrd="0" presId="urn:microsoft.com/office/officeart/2008/layout/LinedList"/>
    <dgm:cxn modelId="{3A33C7A1-4CB2-41EB-BA3B-0E18C5F539C5}" type="presParOf" srcId="{84A0EFA3-5C89-4070-A866-8D4F02A03139}" destId="{F140312C-755B-4C08-A44B-83A675914C7A}" srcOrd="1" destOrd="0" presId="urn:microsoft.com/office/officeart/2008/layout/LinedList"/>
    <dgm:cxn modelId="{A97C0902-A767-4F80-B107-C292E165F89C}" type="presParOf" srcId="{E094D868-3B93-441B-B590-83068E1A4CC9}" destId="{18D36725-1AD9-4E14-903A-A9612479F9F2}" srcOrd="2" destOrd="0" presId="urn:microsoft.com/office/officeart/2008/layout/LinedList"/>
    <dgm:cxn modelId="{A07F4688-6743-45A0-AC20-AA6CB3A5A5C6}" type="presParOf" srcId="{E094D868-3B93-441B-B590-83068E1A4CC9}" destId="{833FBB4C-8DD2-42CD-BDD7-C4991BD7E716}" srcOrd="3" destOrd="0" presId="urn:microsoft.com/office/officeart/2008/layout/LinedList"/>
    <dgm:cxn modelId="{E7494FAD-26FD-4F2E-A536-BB046FE51797}" type="presParOf" srcId="{833FBB4C-8DD2-42CD-BDD7-C4991BD7E716}" destId="{9E96C6D9-59AD-4E5C-871A-8C34705FABF8}" srcOrd="0" destOrd="0" presId="urn:microsoft.com/office/officeart/2008/layout/LinedList"/>
    <dgm:cxn modelId="{86F5FFC3-AFE4-428C-BA9E-8A30E26962D2}" type="presParOf" srcId="{833FBB4C-8DD2-42CD-BDD7-C4991BD7E716}" destId="{E562A347-81AC-43EC-9543-523EB8C4675D}" srcOrd="1" destOrd="0" presId="urn:microsoft.com/office/officeart/2008/layout/LinedList"/>
    <dgm:cxn modelId="{90C6CDDD-D155-4928-92DD-6BE1E0A3C11D}" type="presParOf" srcId="{E094D868-3B93-441B-B590-83068E1A4CC9}" destId="{5A847544-4B40-43EF-A9E1-5C8B6D6B3446}" srcOrd="4" destOrd="0" presId="urn:microsoft.com/office/officeart/2008/layout/LinedList"/>
    <dgm:cxn modelId="{06CD764A-58DF-4F13-AC41-CD75B2C18204}" type="presParOf" srcId="{E094D868-3B93-441B-B590-83068E1A4CC9}" destId="{B81D47AE-5EFC-4545-8DC7-130A91829038}" srcOrd="5" destOrd="0" presId="urn:microsoft.com/office/officeart/2008/layout/LinedList"/>
    <dgm:cxn modelId="{41B72886-1475-4A3A-B531-7AABD465D771}" type="presParOf" srcId="{B81D47AE-5EFC-4545-8DC7-130A91829038}" destId="{F36FAA35-BD98-40FB-BAF5-5B8879E86772}" srcOrd="0" destOrd="0" presId="urn:microsoft.com/office/officeart/2008/layout/LinedList"/>
    <dgm:cxn modelId="{BB89C1D3-9C32-4518-B5D1-E195EDDB4649}" type="presParOf" srcId="{B81D47AE-5EFC-4545-8DC7-130A91829038}" destId="{ED765887-9EDA-4A46-A29E-0A0A4EC698D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B7619-6B40-4CF4-A60E-569C9F09B394}">
      <dsp:nvSpPr>
        <dsp:cNvPr id="0" name=""/>
        <dsp:cNvSpPr/>
      </dsp:nvSpPr>
      <dsp:spPr>
        <a:xfrm>
          <a:off x="0" y="2205"/>
          <a:ext cx="64785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649327-4C78-4F0C-9E4E-2E5BFB329506}">
      <dsp:nvSpPr>
        <dsp:cNvPr id="0" name=""/>
        <dsp:cNvSpPr/>
      </dsp:nvSpPr>
      <dsp:spPr>
        <a:xfrm>
          <a:off x="0" y="2205"/>
          <a:ext cx="6478587" cy="150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时序数据的写入：如何支持每秒钟上亿数据点的写入。</a:t>
          </a:r>
          <a:endParaRPr lang="en-US" sz="1800" kern="1200" dirty="0">
            <a:solidFill>
              <a:srgbClr val="111111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</dsp:txBody>
      <dsp:txXfrm>
        <a:off x="0" y="2205"/>
        <a:ext cx="6478587" cy="1504009"/>
      </dsp:txXfrm>
    </dsp:sp>
    <dsp:sp modelId="{18D36725-1AD9-4E14-903A-A9612479F9F2}">
      <dsp:nvSpPr>
        <dsp:cNvPr id="0" name=""/>
        <dsp:cNvSpPr/>
      </dsp:nvSpPr>
      <dsp:spPr>
        <a:xfrm>
          <a:off x="0" y="1506214"/>
          <a:ext cx="6478587" cy="0"/>
        </a:xfrm>
        <a:prstGeom prst="line">
          <a:avLst/>
        </a:prstGeom>
        <a:solidFill>
          <a:schemeClr val="accent5">
            <a:hueOff val="553124"/>
            <a:satOff val="6280"/>
            <a:lumOff val="5686"/>
            <a:alphaOff val="0"/>
          </a:schemeClr>
        </a:solidFill>
        <a:ln w="12700" cap="flat" cmpd="sng" algn="ctr">
          <a:solidFill>
            <a:schemeClr val="accent5">
              <a:hueOff val="553124"/>
              <a:satOff val="6280"/>
              <a:lumOff val="56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96C6D9-59AD-4E5C-871A-8C34705FABF8}">
      <dsp:nvSpPr>
        <dsp:cNvPr id="0" name=""/>
        <dsp:cNvSpPr/>
      </dsp:nvSpPr>
      <dsp:spPr>
        <a:xfrm>
          <a:off x="0" y="1506214"/>
          <a:ext cx="6478587" cy="150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时序数据的读取：如何支持在秒级</a:t>
          </a:r>
          <a:r>
            <a:rPr lang="zh-CN" altLang="en-US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别</a:t>
          </a:r>
          <a:r>
            <a:rPr 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对上亿数据的</a:t>
          </a:r>
          <a:r>
            <a:rPr lang="zh-CN" altLang="en-US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查询</a:t>
          </a:r>
          <a:endParaRPr lang="en-US" sz="1800" kern="1200" dirty="0">
            <a:solidFill>
              <a:srgbClr val="111111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</dsp:txBody>
      <dsp:txXfrm>
        <a:off x="0" y="1506214"/>
        <a:ext cx="6478587" cy="1504009"/>
      </dsp:txXfrm>
    </dsp:sp>
    <dsp:sp modelId="{5A847544-4B40-43EF-A9E1-5C8B6D6B3446}">
      <dsp:nvSpPr>
        <dsp:cNvPr id="0" name=""/>
        <dsp:cNvSpPr/>
      </dsp:nvSpPr>
      <dsp:spPr>
        <a:xfrm>
          <a:off x="0" y="3010223"/>
          <a:ext cx="6478587" cy="0"/>
        </a:xfrm>
        <a:prstGeom prst="line">
          <a:avLst/>
        </a:prstGeom>
        <a:solidFill>
          <a:schemeClr val="accent5">
            <a:hueOff val="1106248"/>
            <a:satOff val="12561"/>
            <a:lumOff val="11372"/>
            <a:alphaOff val="0"/>
          </a:schemeClr>
        </a:solidFill>
        <a:ln w="12700" cap="flat" cmpd="sng" algn="ctr">
          <a:solidFill>
            <a:schemeClr val="accent5">
              <a:hueOff val="1106248"/>
              <a:satOff val="12561"/>
              <a:lumOff val="113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FAA35-BD98-40FB-BAF5-5B8879E86772}">
      <dsp:nvSpPr>
        <dsp:cNvPr id="0" name=""/>
        <dsp:cNvSpPr/>
      </dsp:nvSpPr>
      <dsp:spPr>
        <a:xfrm>
          <a:off x="0" y="3010223"/>
          <a:ext cx="6478587" cy="150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时序数据的存储：海量数据存储带来的是成本问题。如何低成本的存储这些数据，</a:t>
          </a:r>
          <a:r>
            <a:rPr lang="zh-CN" altLang="en-US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是</a:t>
          </a:r>
          <a:r>
            <a:rPr lang="zh-CN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时序数据库需要解决的</a:t>
          </a:r>
          <a:r>
            <a:rPr lang="zh-CN" altLang="en-US" sz="1800" kern="12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问题</a:t>
          </a:r>
          <a:endParaRPr lang="en-US" sz="1800" kern="1200" dirty="0">
            <a:solidFill>
              <a:srgbClr val="111111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+mn-cs"/>
          </a:endParaRPr>
        </a:p>
      </dsp:txBody>
      <dsp:txXfrm>
        <a:off x="0" y="3010223"/>
        <a:ext cx="6478587" cy="1504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12633-28F5-46FF-9523-A406713F0749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7722D-9288-470A-A706-6B5997F7B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176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5b209c029acd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qz.com/344466/connected-cars-will-send-25-gigabytes-of-data-to-the-cloud-every-hour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b-engines.com/en/ranking_trend/time+series+dbm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15</a:t>
            </a:r>
            <a:r>
              <a:rPr lang="zh-CN" altLang="en-US" dirty="0"/>
              <a:t>分钟</a:t>
            </a:r>
            <a:r>
              <a:rPr lang="en-US" altLang="zh-CN" dirty="0"/>
              <a:t>-&gt;32</a:t>
            </a:r>
            <a:r>
              <a:rPr lang="zh-CN" altLang="en-US" dirty="0"/>
              <a:t>个</a:t>
            </a:r>
            <a:r>
              <a:rPr lang="en-US" altLang="zh-CN" dirty="0"/>
              <a:t>PPT</a:t>
            </a:r>
            <a:r>
              <a:rPr lang="zh-CN" altLang="en-US" dirty="0"/>
              <a:t>，平均一个</a:t>
            </a:r>
            <a:r>
              <a:rPr lang="en-US" altLang="zh-CN" dirty="0"/>
              <a:t>PPT30s…</a:t>
            </a:r>
          </a:p>
          <a:p>
            <a:r>
              <a:rPr lang="zh-CN" altLang="en-US" dirty="0"/>
              <a:t>大概率超时</a:t>
            </a:r>
            <a:r>
              <a:rPr lang="en-US" altLang="zh-CN" dirty="0"/>
              <a:t>…..</a:t>
            </a:r>
          </a:p>
          <a:p>
            <a:r>
              <a:rPr lang="zh-CN" altLang="en-US" dirty="0"/>
              <a:t>一个</a:t>
            </a:r>
            <a:r>
              <a:rPr lang="en-US" altLang="zh-CN" dirty="0"/>
              <a:t>slide</a:t>
            </a:r>
            <a:r>
              <a:rPr lang="zh-CN" altLang="en-US" dirty="0"/>
              <a:t>讲一分钟左右就严重超时</a:t>
            </a:r>
            <a:r>
              <a:rPr lang="en-US" altLang="zh-CN" dirty="0"/>
              <a:t>…</a:t>
            </a:r>
          </a:p>
          <a:p>
            <a:r>
              <a:rPr lang="zh-CN" altLang="en-US" dirty="0"/>
              <a:t>部分</a:t>
            </a:r>
            <a:r>
              <a:rPr lang="en-US" altLang="zh-CN" dirty="0"/>
              <a:t>PPT</a:t>
            </a:r>
            <a:r>
              <a:rPr lang="zh-CN" altLang="en-US" dirty="0"/>
              <a:t>就不讲了吧！</a:t>
            </a:r>
            <a:endParaRPr lang="en-US" altLang="zh-CN" dirty="0"/>
          </a:p>
          <a:p>
            <a:r>
              <a:rPr lang="zh-CN" altLang="en-US" dirty="0"/>
              <a:t>抽不到我最好了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468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具体得分表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410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RRDTool: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Round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 Robin Database Tool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所谓的“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Round Robin”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其实是一种存储数据的方式，使用固定大小的空间来存储数据，并有一个指针指向最新的数据的位置。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可以适合时间序列的数据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zh-CN" b="0" i="0" dirty="0" err="1">
                <a:solidFill>
                  <a:srgbClr val="24292E"/>
                </a:solidFill>
                <a:effectLst/>
                <a:latin typeface="-apple-system"/>
              </a:rPr>
              <a:t>TimeScaleDB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是一个比较特殊的例子，它是基于关系型数据库实现的时序数据库。关系数据库通常默认的引擎所采用的都是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B+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树，而对于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B+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树而言，随着数据量不断写入，其内部节点的排序会造成很大压力。从用户的视角，</a:t>
            </a:r>
            <a:r>
              <a:rPr lang="en-US" altLang="zh-CN" b="0" i="0" dirty="0" err="1">
                <a:solidFill>
                  <a:srgbClr val="24292E"/>
                </a:solidFill>
                <a:effectLst/>
                <a:latin typeface="-apple-system"/>
              </a:rPr>
              <a:t>TimescaleDB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对外暴露的是一个叫做</a:t>
            </a:r>
            <a:r>
              <a:rPr lang="en-US" altLang="zh-CN" b="0" i="0" dirty="0" err="1">
                <a:solidFill>
                  <a:srgbClr val="24292E"/>
                </a:solidFill>
                <a:effectLst/>
                <a:latin typeface="-apple-system"/>
              </a:rPr>
              <a:t>hypertables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的表，其是一个抽象概念。随着数据的不断写入，其将会形成多个物理上的子表，使得每个子表上的数据不至于过高，解决了单表数据量的问题。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第一代时序数据库：基于平板文件的简单存储。代表：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RRDTools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Graphite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RRD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Round Robin Database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）。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第二代时序数据库：依赖与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Hadoop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生态的通用分布式存储系统。代表：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OpenTSDB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KairosDB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第三代时序数据库：对高性能，低成本有强需求，需要针对时序领域特别专门设计。代表：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InfluxDB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特例：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</a:rPr>
              <a:t>TimescaleDB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。基于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PostgreSQL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关系数据库构建。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51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增加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(Create)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、读取查询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(Retrieve)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、更新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(Update)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和删除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(Delete)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526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Data Point: A data point is a pair of timestamp and value</a:t>
            </a:r>
            <a:r>
              <a:rPr lang="en-US" altLang="zh-CN"/>
              <a:t> </a:t>
            </a:r>
            <a:r>
              <a:rPr lang="zh-CN" altLang="en-US"/>
              <a:t>in the form of (t,v).</a:t>
            </a:r>
          </a:p>
          <a:p>
            <a:endParaRPr lang="zh-CN" altLang="en-US"/>
          </a:p>
          <a:p>
            <a:r>
              <a:rPr lang="zh-CN" altLang="en-US"/>
              <a:t>Time Series: A dimension of time series is a sequence of</a:t>
            </a:r>
            <a:r>
              <a:rPr lang="en-US" altLang="zh-CN"/>
              <a:t> </a:t>
            </a:r>
            <a:r>
              <a:rPr lang="zh-CN" altLang="en-US"/>
              <a:t>data points (dps) with a particular series key (SK), </a:t>
            </a:r>
          </a:p>
          <a:p>
            <a:r>
              <a:rPr lang="zh-CN" altLang="en-US"/>
              <a:t>which</a:t>
            </a:r>
            <a:r>
              <a:rPr lang="en-US" altLang="zh-CN"/>
              <a:t> </a:t>
            </a:r>
            <a:r>
              <a:rPr lang="zh-CN" altLang="en-US"/>
              <a:t>are ordered by time in ascending order. Formally, it can be</a:t>
            </a:r>
            <a:r>
              <a:rPr lang="en-US" altLang="zh-CN"/>
              <a:t> </a:t>
            </a:r>
            <a:r>
              <a:rPr lang="zh-CN" altLang="en-US"/>
              <a:t>denoted by ⟨SK, ⟨(t1, v1), (t2, v2), ..., (tn, vn)⟩⟩, where ti+1 &gt; ti .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A single-dimension query (or exact query) is defined as a</a:t>
            </a:r>
            <a:r>
              <a:rPr lang="en-US" altLang="zh-CN"/>
              <a:t> </a:t>
            </a:r>
            <a:r>
              <a:rPr lang="zh-CN" altLang="en-US"/>
              <a:t>query whose selection conditions match all the tags of a single time series. </a:t>
            </a:r>
          </a:p>
          <a:p>
            <a:endParaRPr lang="zh-CN" altLang="en-US"/>
          </a:p>
          <a:p>
            <a:r>
              <a:rPr lang="en-US" altLang="zh-CN"/>
              <a:t>A</a:t>
            </a:r>
            <a:r>
              <a:rPr lang="zh-CN" altLang="en-US"/>
              <a:t> multi-dimension query</a:t>
            </a:r>
            <a:r>
              <a:rPr lang="en-US" altLang="zh-CN"/>
              <a:t> </a:t>
            </a:r>
            <a:r>
              <a:rPr lang="zh-CN" altLang="en-US"/>
              <a:t>is defined as a query whose selection conditions contain only</a:t>
            </a:r>
            <a:r>
              <a:rPr lang="en-US" altLang="zh-CN"/>
              <a:t> </a:t>
            </a:r>
            <a:r>
              <a:rPr lang="zh-CN" altLang="en-US"/>
              <a:t>some but not all of the tags in any dimension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数据写入到磁盘是随机写的过程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磁盘寻道时间是非常慢的，一般在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10ms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左右。磁盘的随机读写慢就慢在寻道上面。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对于随机写入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B tree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会消耗大量的时间在磁盘寻道上，导致速度很慢。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我们知道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SSD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具有更快的寻道时间，但并没有从根本上解决这个问题。</a:t>
            </a: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对于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90%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以上场景都是写入的时序数据库，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B tree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很明显是不合适的。</a:t>
            </a: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LSM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树成为非常流行的存储结构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082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1) </a:t>
            </a:r>
            <a:r>
              <a:rPr lang="en-US" altLang="zh-CN" sz="1200" b="0" i="0" kern="1200" dirty="0" err="1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MemTable</a:t>
            </a:r>
            <a:endParaRPr lang="zh-CN" altLang="en-US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algn="l"/>
            <a:r>
              <a:rPr lang="en-US" altLang="zh-CN" sz="1200" b="0" i="0" kern="1200" dirty="0" err="1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MemTable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是在内存中的数据结构，用于保存最近更新的数据，会按照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有序地组织这些数据</a:t>
            </a: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algn="l"/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跳跃表来保证内存中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的有序。</a:t>
            </a:r>
          </a:p>
          <a:p>
            <a:pPr algn="l"/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数据保存在内存，不是可靠存储，断电会丢失数据，会通过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WAL(Write-ahead logging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，预写式日志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的方式来保证数据的可靠性。</a:t>
            </a: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algn="l"/>
            <a:endParaRPr lang="zh-CN" altLang="en-US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algn="l"/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2) Immutable </a:t>
            </a:r>
            <a:r>
              <a:rPr lang="en-US" altLang="zh-CN" sz="1200" b="0" i="0" kern="1200" dirty="0" err="1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MemTable</a:t>
            </a:r>
            <a:endParaRPr lang="zh-CN" altLang="en-US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algn="l"/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当 </a:t>
            </a:r>
            <a:r>
              <a:rPr lang="en-US" altLang="zh-CN" sz="1200" b="0" i="0" kern="1200" dirty="0" err="1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MemTable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达到一定大小后，会转化成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Immutable </a:t>
            </a:r>
            <a:r>
              <a:rPr lang="en-US" altLang="zh-CN" sz="1200" b="0" i="0" kern="1200" dirty="0" err="1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MemTable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algn="l"/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Immutable </a:t>
            </a:r>
            <a:r>
              <a:rPr lang="en-US" altLang="zh-CN" sz="1200" b="0" i="0" kern="1200" dirty="0" err="1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MemTable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是将转</a:t>
            </a:r>
            <a:r>
              <a:rPr lang="en-US" altLang="zh-CN" sz="1200" b="0" i="0" kern="1200" dirty="0" err="1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MemTable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变为</a:t>
            </a:r>
            <a:r>
              <a:rPr lang="en-US" altLang="zh-CN" sz="1200" b="0" i="0" kern="1200" dirty="0" err="1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SSTable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的一种中间状态。写操作由新的</a:t>
            </a:r>
            <a:r>
              <a:rPr lang="en-US" altLang="zh-CN" sz="1200" b="0" i="0" kern="1200" dirty="0" err="1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MemTable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处理，在转存过程中不阻塞数据更新操作。</a:t>
            </a: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algn="l"/>
            <a:endParaRPr lang="zh-CN" altLang="en-US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algn="l"/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3) </a:t>
            </a:r>
            <a:r>
              <a:rPr lang="en-US" altLang="zh-CN" sz="1200" b="0" i="0" kern="1200" dirty="0" err="1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SSTable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(Sorted String Table)</a:t>
            </a:r>
            <a:endParaRPr lang="zh-CN" altLang="en-US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algn="l"/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有序键值对集合，是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LSM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树组在磁盘中的数据结构。</a:t>
            </a:r>
            <a:endParaRPr lang="en-US" altLang="zh-CN" sz="1200" b="0" i="0" kern="1200" dirty="0">
              <a:solidFill>
                <a:srgbClr val="121212"/>
              </a:solidFill>
              <a:effectLst/>
              <a:latin typeface="-apple-system"/>
              <a:ea typeface="+mn-ea"/>
              <a:cs typeface="+mn-cs"/>
            </a:endParaRPr>
          </a:p>
          <a:p>
            <a:pPr algn="l"/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为了加快</a:t>
            </a:r>
            <a:r>
              <a:rPr lang="en-US" altLang="zh-CN" sz="1200" b="0" i="0" kern="1200" dirty="0" err="1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SSTable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的读取，可以通过建立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的索引以及布隆过滤器来加快</a:t>
            </a:r>
            <a:r>
              <a:rPr lang="en-US" altLang="zh-CN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rgbClr val="121212"/>
                </a:solidFill>
                <a:effectLst/>
                <a:latin typeface="-apple-system"/>
                <a:ea typeface="+mn-ea"/>
                <a:cs typeface="+mn-cs"/>
              </a:rPr>
              <a:t>的查找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353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跳跃表来保证内存中</a:t>
            </a:r>
            <a:r>
              <a:rPr lang="en-US" altLang="zh-CN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的有序</a:t>
            </a:r>
            <a:endParaRPr lang="en-US" altLang="zh-CN" sz="1200" b="0" i="0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数据保存在内存，不是可靠存储，断电会丢失数据，会通过</a:t>
            </a:r>
            <a:r>
              <a:rPr lang="en-US" altLang="zh-CN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WAL(Write-ahead logging</a:t>
            </a:r>
            <a:r>
              <a:rPr lang="zh-CN" altLang="en-US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，预写式日志</a:t>
            </a:r>
            <a:r>
              <a:rPr lang="en-US" altLang="zh-CN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的方式来保证数据的可靠性</a:t>
            </a:r>
            <a:endParaRPr lang="en-US" altLang="zh-CN" sz="1200" b="0" i="0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Immutable </a:t>
            </a:r>
            <a:r>
              <a:rPr lang="en-US" altLang="zh-CN" sz="1200" b="0" i="0" kern="12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MemTable</a:t>
            </a:r>
            <a:r>
              <a:rPr lang="zh-CN" altLang="en-US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是将转</a:t>
            </a:r>
            <a:r>
              <a:rPr lang="en-US" altLang="zh-CN" sz="1200" b="0" i="0" kern="12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MemTable</a:t>
            </a:r>
            <a:r>
              <a:rPr lang="zh-CN" altLang="en-US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变为</a:t>
            </a:r>
            <a:r>
              <a:rPr lang="en-US" altLang="zh-CN" sz="1200" b="0" i="0" kern="12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SSTable</a:t>
            </a:r>
            <a:r>
              <a:rPr lang="zh-CN" altLang="en-US" sz="12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的一种中间状态。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991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870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写放大：键值分离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WiscKey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LSM-Tree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写放大优化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345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399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首先要谈的第一个问题是：什么是时序数据库？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时序数据库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(Time Series Database, TSDB)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就是存储时序数据的数据库。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表中展示了一个不同时间段体温的时序数据。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223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查体温大于</a:t>
            </a:r>
            <a:r>
              <a:rPr lang="en-US" altLang="zh-CN" dirty="0"/>
              <a:t>36.5</a:t>
            </a:r>
            <a:r>
              <a:rPr lang="zh-CN" altLang="en-US" dirty="0"/>
              <a:t>度的体温值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差值存储，游程编码游程编码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582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分片设计简单来说就是以什么做分片，这是非常有技巧的，会直接影响写入读取的性能。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endParaRPr lang="zh-CN" altLang="en-US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结合时序数据库的特点，根据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/>
              </a:rPr>
              <a:t>metric+tags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分片是比较好的一种方式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因为往往会按照一个时间范围查询，这样相同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metric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和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tags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的数据会分配到一台机器上连续存放，顺序的磁盘读取是很快的。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再结合上面讲到的单机存储内容，可以做到快速查询。</a:t>
            </a: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进一步我们考虑时序数据时间范围很长的情况，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需要根据时间范围再将分成几段，分别存储到不同的机器上，这样对于大范围时序数据就可以支持并发查询，优化查询速度。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6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是用来存放给定区间（</a:t>
            </a:r>
            <a:r>
              <a:rPr lang="en-US" altLang="zh-CN" dirty="0"/>
              <a:t>segment, or interval</a:t>
            </a:r>
            <a:r>
              <a:rPr lang="zh-CN" altLang="en-US" dirty="0"/>
              <a:t>）内对应信息的一种数据结构。与</a:t>
            </a:r>
            <a:r>
              <a:rPr lang="zh-CN" altLang="en-US" dirty="0">
                <a:hlinkClick r:id="rId3"/>
              </a:rPr>
              <a:t>树状数组（</a:t>
            </a:r>
            <a:r>
              <a:rPr lang="en-US" altLang="zh-CN" dirty="0">
                <a:hlinkClick r:id="rId3"/>
              </a:rPr>
              <a:t>binary indexed tree</a:t>
            </a:r>
            <a:r>
              <a:rPr lang="zh-CN" altLang="en-US" dirty="0">
                <a:hlinkClick r:id="rId3"/>
              </a:rPr>
              <a:t>）</a:t>
            </a:r>
            <a:r>
              <a:rPr lang="zh-CN" altLang="en-US" dirty="0"/>
              <a:t>相似，线段树也用来处理数组相应的区间查询（</a:t>
            </a:r>
            <a:r>
              <a:rPr lang="en-US" altLang="zh-CN" dirty="0"/>
              <a:t>range query</a:t>
            </a:r>
            <a:r>
              <a:rPr lang="zh-CN" altLang="en-US" dirty="0"/>
              <a:t>）和元素更新（</a:t>
            </a:r>
            <a:r>
              <a:rPr lang="en-US" altLang="zh-CN" dirty="0"/>
              <a:t>update</a:t>
            </a:r>
            <a:r>
              <a:rPr lang="zh-CN" altLang="en-US" dirty="0"/>
              <a:t>）操作。与树状数组不同的是，线段树不止可以适用于区间求和的查询，也可以进行区间最大值，区间最小值（</a:t>
            </a:r>
            <a:r>
              <a:rPr lang="en-US" altLang="zh-CN" dirty="0"/>
              <a:t>Range Minimum/Maximum Query problem</a:t>
            </a:r>
            <a:r>
              <a:rPr lang="zh-CN" altLang="en-US" dirty="0"/>
              <a:t>）或者区间异或值的查询。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604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比如插入两个数据点后，需要重新生成</a:t>
            </a:r>
            <a:r>
              <a:rPr lang="en-US" altLang="zh-CN" dirty="0"/>
              <a:t>4</a:t>
            </a:r>
            <a:r>
              <a:rPr lang="zh-CN" altLang="en-US" dirty="0"/>
              <a:t>个节点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如果有</a:t>
            </a:r>
            <a:r>
              <a:rPr lang="en-US" altLang="zh-CN" dirty="0"/>
              <a:t>4</a:t>
            </a:r>
            <a:r>
              <a:rPr lang="zh-CN" altLang="en-US" dirty="0"/>
              <a:t>亿个浮点数据要存储</a:t>
            </a:r>
            <a:endParaRPr lang="en-US" altLang="zh-CN" dirty="0"/>
          </a:p>
          <a:p>
            <a:r>
              <a:rPr lang="en-US" altLang="zh-CN" sz="1800" b="0" i="0" u="none" strike="noStrike" baseline="0" dirty="0">
                <a:latin typeface="CMR9"/>
              </a:rPr>
              <a:t>maximal, minimal, average and count value</a:t>
            </a:r>
          </a:p>
          <a:p>
            <a:r>
              <a:rPr lang="zh-CN" altLang="en-US" sz="1800" b="0" i="0" u="none" strike="noStrike" baseline="0" dirty="0">
                <a:latin typeface="CMR9"/>
              </a:rPr>
              <a:t>大概需要</a:t>
            </a:r>
            <a:r>
              <a:rPr lang="en-US" altLang="zh-CN" sz="1800" b="0" i="0" u="none" strike="noStrike" baseline="0" dirty="0">
                <a:latin typeface="CMR9"/>
              </a:rPr>
              <a:t>(2*2^</a:t>
            </a:r>
            <a:r>
              <a:rPr lang="en-US" altLang="zh-CN" sz="1800" b="0" i="0" u="none" strike="noStrike" baseline="0" dirty="0">
                <a:latin typeface="CMR6"/>
              </a:rPr>
              <a:t>34</a:t>
            </a:r>
            <a:r>
              <a:rPr lang="en-US" altLang="zh-CN" sz="1800" b="0" i="0" u="none" strike="noStrike" baseline="0" dirty="0">
                <a:latin typeface="CMMI9"/>
              </a:rPr>
              <a:t>/</a:t>
            </a:r>
            <a:r>
              <a:rPr lang="en-US" altLang="zh-CN" sz="1800" b="0" i="0" u="none" strike="noStrike" baseline="0" dirty="0">
                <a:latin typeface="CMR9"/>
              </a:rPr>
              <a:t>100-1)*(8*4) = 11</a:t>
            </a:r>
            <a:r>
              <a:rPr lang="en-US" altLang="zh-CN" sz="1800" b="0" i="0" u="none" strike="noStrike" baseline="0" dirty="0">
                <a:latin typeface="CMMI9"/>
              </a:rPr>
              <a:t>GB</a:t>
            </a:r>
            <a:r>
              <a:rPr lang="zh-CN" altLang="en-US" sz="1800" b="0" i="0" u="none" strike="noStrike" baseline="0" dirty="0">
                <a:latin typeface="CMMI9"/>
              </a:rPr>
              <a:t>空间大小</a:t>
            </a:r>
            <a:endParaRPr lang="en-US" altLang="zh-CN" sz="1800" b="0" i="0" u="none" strike="noStrike" baseline="0" dirty="0">
              <a:latin typeface="CMMI9"/>
            </a:endParaRPr>
          </a:p>
          <a:p>
            <a:endParaRPr lang="en-US" altLang="zh-CN" sz="1800" b="0" i="0" u="none" strike="noStrike" baseline="0" dirty="0">
              <a:latin typeface="CMMI9"/>
            </a:endParaRPr>
          </a:p>
          <a:p>
            <a:r>
              <a:rPr lang="zh-CN" altLang="en-US" sz="1800" b="0" i="0" u="none" strike="noStrike" baseline="0" dirty="0">
                <a:latin typeface="CMMI9"/>
              </a:rPr>
              <a:t>查</a:t>
            </a:r>
            <a:r>
              <a:rPr lang="en-US" altLang="zh-CN" sz="1800" b="0" i="0" u="none" strike="noStrike" baseline="0" dirty="0">
                <a:latin typeface="CMMI9"/>
              </a:rPr>
              <a:t>4~9</a:t>
            </a:r>
            <a:r>
              <a:rPr lang="zh-CN" altLang="en-US" sz="1800" b="0" i="0" u="none" strike="noStrike" baseline="0" dirty="0">
                <a:latin typeface="CMMI9"/>
              </a:rPr>
              <a:t>这些元素的聚合值</a:t>
            </a:r>
            <a:endParaRPr lang="en-US" altLang="zh-CN" sz="1800" b="0" i="0" u="none" strike="noStrike" baseline="0" dirty="0">
              <a:latin typeface="CMMI9"/>
            </a:endParaRPr>
          </a:p>
          <a:p>
            <a:r>
              <a:rPr lang="zh-CN" altLang="en-US" sz="1800" b="0" i="0" u="none" strike="noStrike" baseline="0" dirty="0">
                <a:latin typeface="CMMI9"/>
              </a:rPr>
              <a:t>完全二叉树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637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多个根结点用栈存起来</a:t>
            </a:r>
            <a:endParaRPr lang="en-US" altLang="zh-CN" dirty="0"/>
          </a:p>
          <a:p>
            <a:r>
              <a:rPr lang="zh-CN" altLang="en-US" dirty="0"/>
              <a:t>森林，都是满二叉树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061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28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首先要思考的是，为什么我们工程师一职都在不断开发新的数据库？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比如华为研发的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OpenGuass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，阿里研发的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OceanBase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just"/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OceanBase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能够以最小的迁移成本使用高性能、可扩张、持续可用的分布式数据服务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可能是：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新的业务需求？传统的数据库不能满足新的业务需求。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国家战略的需要？数据库可以说是软件产品领域最基本的软件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然而目前中国各行各业中，大部分使用的是国外的数据库。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比如中国五大银行使用的都是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db2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oracle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来存储业务需求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将国家的数据交给了美国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资金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价格因素？互联网公司每年需要花大的代价来购买商业的数据库服务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一些资金不足的公司可能无法负担得起这笔花费。有人可能说，那可以使用开源免费的数据库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但是这些开源的数据库可能不支持一些核心业务的功能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Oracle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的标配的是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IBM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生产的小型机、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EMC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生产的存储硬件。在当时一台小型机就要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万，两台小型机就要配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万的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EMC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随着淘宝和支付宝的用户数量激增，如果要继续用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Oracle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，阿里巴巴每年就要面临数亿的巨额账单，阿里咬咬牙喊出了“去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IOE”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，放弃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Oracle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，使用开源的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如果说一般的数据库系统是奥拓夏利拖拉机，那么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Oracle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无疑就是数据库界的劳斯莱斯。买得起劳斯莱斯的人本就不多，会开劳斯莱斯的老司机就更加凤毛麟角。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438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物联网技术的发展：物联网时代，尤其是在工业物联网中，由于传感设备增多，生产数据速度变快，每日数据产生量是非常巨大的，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数据量太大会给记录和查询操作带来严重的性能问题。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存储数据成本：产生的大量数据需要用存储介质将数据存储起来。但是目前来说，将物联网的数据全部存储起来开销很大。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629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b="0" i="0" dirty="0">
                <a:solidFill>
                  <a:srgbClr val="4A4A4A"/>
                </a:solidFill>
                <a:effectLst/>
                <a:latin typeface="Avenir"/>
              </a:rPr>
              <a:t>你可能会问：</a:t>
            </a:r>
            <a:r>
              <a:rPr lang="zh-CN" altLang="en-US" b="0" i="1" dirty="0">
                <a:solidFill>
                  <a:srgbClr val="000000"/>
                </a:solidFill>
                <a:effectLst/>
                <a:latin typeface="Avenir"/>
              </a:rPr>
              <a:t>为什么我不能用一个“常规”（也就是非时间序列）的数据库？</a:t>
            </a:r>
            <a:endParaRPr lang="zh-CN" altLang="en-US" b="0" i="0" dirty="0">
              <a:solidFill>
                <a:srgbClr val="4A4A4A"/>
              </a:solidFill>
              <a:effectLst/>
              <a:latin typeface="Avenir"/>
            </a:endParaRPr>
          </a:p>
          <a:p>
            <a:pPr algn="just"/>
            <a:r>
              <a:rPr lang="zh-CN" altLang="en-US" b="0" i="0" dirty="0">
                <a:solidFill>
                  <a:srgbClr val="4A4A4A"/>
                </a:solidFill>
                <a:effectLst/>
                <a:latin typeface="Avenir"/>
              </a:rPr>
              <a:t>事实上你可以使用非时间序列数据库，也确实有人这样做：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83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A4A4A"/>
                </a:solidFill>
                <a:effectLst/>
                <a:latin typeface="Avenir"/>
              </a:rPr>
              <a:t>辆联网汽车</a:t>
            </a:r>
            <a:r>
              <a:rPr lang="zh-CN" altLang="en-US" b="0" i="0" u="none" strike="noStrike" dirty="0">
                <a:solidFill>
                  <a:srgbClr val="1458D4"/>
                </a:solidFill>
                <a:effectLst/>
                <a:latin typeface="Avenir"/>
                <a:hlinkClick r:id="rId3"/>
              </a:rPr>
              <a:t>每小时能收集 </a:t>
            </a:r>
            <a:r>
              <a:rPr lang="en-US" altLang="zh-CN" b="0" i="0" u="none" strike="noStrike" dirty="0">
                <a:solidFill>
                  <a:srgbClr val="1458D4"/>
                </a:solidFill>
                <a:effectLst/>
                <a:latin typeface="Avenir"/>
                <a:hlinkClick r:id="rId3"/>
              </a:rPr>
              <a:t>25GB </a:t>
            </a:r>
            <a:r>
              <a:rPr lang="zh-CN" altLang="en-US" b="0" i="0" u="none" strike="noStrike" dirty="0">
                <a:solidFill>
                  <a:srgbClr val="1458D4"/>
                </a:solidFill>
                <a:effectLst/>
                <a:latin typeface="Avenir"/>
                <a:hlinkClick r:id="rId3"/>
              </a:rPr>
              <a:t>数据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Connected cars will send 25 gigabytes of data to the cloud every hour — Quartz (qz.com)</a:t>
            </a:r>
            <a:endParaRPr lang="en-US" altLang="zh-CN" dirty="0"/>
          </a:p>
          <a:p>
            <a:r>
              <a:rPr lang="en-US" altLang="zh-CN" dirty="0"/>
              <a:t>https://qz.com/344466/connected-cars-will-send-25-gigabytes-of-data-to-the-cloud-every-hour/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81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</a:t>
            </a:r>
            <a:r>
              <a:rPr lang="en-US" altLang="zh-CN" dirty="0"/>
              <a:t>PPT</a:t>
            </a:r>
            <a:r>
              <a:rPr lang="zh-CN" altLang="en-US" dirty="0"/>
              <a:t>可以快速说一下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912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 Engines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收录了全世界范围内有名的数据库，并针对这些数据库其做了统计分析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2014</a:t>
            </a:r>
            <a:r>
              <a:rPr lang="zh-CN" altLang="en-US" sz="1800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zh-CN" altLang="en-US" sz="18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时序数据库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(Time Series Database, TSDB)</a:t>
            </a:r>
            <a:r>
              <a:rPr lang="zh-CN" altLang="en-US" sz="1800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被</a:t>
            </a:r>
            <a:r>
              <a:rPr lang="en-US" altLang="zh-CN" sz="1800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DB-Engine</a:t>
            </a:r>
            <a:r>
              <a:rPr lang="zh-CN" altLang="en-US" sz="1800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列入了单独的数据库类别进行统计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393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historical trend of time Series DBMS popularity (db-engines.com)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7722D-9288-470A-A706-6B5997F7B3A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691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43A9-9256-42B3-B568-77530994BD31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CF46-6AA7-4BA7-A026-3E60B4822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166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43A9-9256-42B3-B568-77530994BD31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CF46-6AA7-4BA7-A026-3E60B4822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24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43A9-9256-42B3-B568-77530994BD31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CF46-6AA7-4BA7-A026-3E60B4822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5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43A9-9256-42B3-B568-77530994BD31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CF46-6AA7-4BA7-A026-3E60B4822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400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43A9-9256-42B3-B568-77530994BD31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CF46-6AA7-4BA7-A026-3E60B4822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91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43A9-9256-42B3-B568-77530994BD31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CF46-6AA7-4BA7-A026-3E60B4822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764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43A9-9256-42B3-B568-77530994BD31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CF46-6AA7-4BA7-A026-3E60B4822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058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43A9-9256-42B3-B568-77530994BD31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CF46-6AA7-4BA7-A026-3E60B4822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446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43A9-9256-42B3-B568-77530994BD31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CF46-6AA7-4BA7-A026-3E60B4822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4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43A9-9256-42B3-B568-77530994BD31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CF46-6AA7-4BA7-A026-3E60B4822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051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43A9-9256-42B3-B568-77530994BD31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7CF46-6AA7-4BA7-A026-3E60B4822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508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443A9-9256-42B3-B568-77530994BD31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7CF46-6AA7-4BA7-A026-3E60B4822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54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.png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8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10" Type="http://schemas.openxmlformats.org/officeDocument/2006/relationships/image" Target="../media/image310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3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27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5" name="Freeform: Shape 29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Freeform: Shape 30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Freeform: Shape 31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Freeform: Shape 32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49" name="Freeform: Shape 33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3B9AC52-CAC9-4FBF-B460-502F1480A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6244794" cy="2310312"/>
          </a:xfrm>
        </p:spPr>
        <p:txBody>
          <a:bodyPr>
            <a:normAutofit/>
          </a:bodyPr>
          <a:lstStyle/>
          <a:p>
            <a:r>
              <a:rPr lang="zh-CN" altLang="en-US" sz="8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时序数据库技术简介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8DD24D-2FE2-4050-970F-CD336E03C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3"/>
            <a:ext cx="5760846" cy="887494"/>
          </a:xfrm>
        </p:spPr>
        <p:txBody>
          <a:bodyPr>
            <a:norm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学号：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DZ21330017    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姓名：刘世喆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研究方向：数据库与数据工程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294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36"/>
    </mc:Choice>
    <mc:Fallback xmlns="">
      <p:transition spd="slow" advTm="19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557D66D-0EE8-4975-B350-639880F2F2A2}"/>
              </a:ext>
            </a:extLst>
          </p:cNvPr>
          <p:cNvSpPr txBox="1"/>
          <p:nvPr/>
        </p:nvSpPr>
        <p:spPr>
          <a:xfrm>
            <a:off x="0" y="446674"/>
            <a:ext cx="268057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TSDB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分数排名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9C1BA0-8C81-449A-A46B-58EC205CE40C}"/>
              </a:ext>
            </a:extLst>
          </p:cNvPr>
          <p:cNvSpPr txBox="1"/>
          <p:nvPr/>
        </p:nvSpPr>
        <p:spPr>
          <a:xfrm>
            <a:off x="4616381" y="6135747"/>
            <a:ext cx="3307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数据来源：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DB-Engines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693854-3942-46C1-BB9D-02A114329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6153750" cy="45514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0A0F39-190D-4AA0-A1FE-0D09FCA34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279" y="914400"/>
            <a:ext cx="5944721" cy="4551427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115A337-F56C-4462-97D8-D3A25A7B2306}"/>
              </a:ext>
            </a:extLst>
          </p:cNvPr>
          <p:cNvCxnSpPr/>
          <p:nvPr/>
        </p:nvCxnSpPr>
        <p:spPr>
          <a:xfrm>
            <a:off x="6764055" y="633115"/>
            <a:ext cx="789140" cy="4065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79FF9AF-BE53-4F77-B394-0208B33015E0}"/>
              </a:ext>
            </a:extLst>
          </p:cNvPr>
          <p:cNvCxnSpPr>
            <a:cxnSpLocks/>
          </p:cNvCxnSpPr>
          <p:nvPr/>
        </p:nvCxnSpPr>
        <p:spPr>
          <a:xfrm flipH="1">
            <a:off x="8605381" y="402282"/>
            <a:ext cx="764088" cy="19025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57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00"/>
    </mc:Choice>
    <mc:Fallback xmlns="">
      <p:transition spd="slow" advTm="54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70FFB0FE-D98D-441A-8485-4C3F7996AF84}"/>
              </a:ext>
            </a:extLst>
          </p:cNvPr>
          <p:cNvSpPr/>
          <p:nvPr/>
        </p:nvSpPr>
        <p:spPr>
          <a:xfrm>
            <a:off x="7109200" y="763756"/>
            <a:ext cx="1259846" cy="2357108"/>
          </a:xfrm>
          <a:prstGeom prst="ellipse">
            <a:avLst/>
          </a:prstGeom>
          <a:solidFill>
            <a:srgbClr val="FF6600"/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2A9865-DBC5-46DC-8FB7-497F779DB945}"/>
              </a:ext>
            </a:extLst>
          </p:cNvPr>
          <p:cNvSpPr txBox="1"/>
          <p:nvPr/>
        </p:nvSpPr>
        <p:spPr>
          <a:xfrm>
            <a:off x="-1" y="606361"/>
            <a:ext cx="3837631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TSDB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产品出现时间线</a:t>
            </a: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20B4E15E-9329-4F94-A1BE-1330E044DC70}"/>
              </a:ext>
            </a:extLst>
          </p:cNvPr>
          <p:cNvSpPr/>
          <p:nvPr/>
        </p:nvSpPr>
        <p:spPr>
          <a:xfrm>
            <a:off x="452438" y="2890121"/>
            <a:ext cx="11287124" cy="88392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时序数据库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928ABB52-C01E-4663-A6C0-CF899C03C999}"/>
              </a:ext>
            </a:extLst>
          </p:cNvPr>
          <p:cNvCxnSpPr>
            <a:cxnSpLocks/>
          </p:cNvCxnSpPr>
          <p:nvPr/>
        </p:nvCxnSpPr>
        <p:spPr>
          <a:xfrm flipV="1">
            <a:off x="996369" y="1955012"/>
            <a:ext cx="0" cy="118285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21889EC8-C66E-4EFC-9522-2380F87F1FFD}"/>
              </a:ext>
            </a:extLst>
          </p:cNvPr>
          <p:cNvCxnSpPr/>
          <p:nvPr/>
        </p:nvCxnSpPr>
        <p:spPr>
          <a:xfrm flipV="1">
            <a:off x="2779405" y="2153281"/>
            <a:ext cx="0" cy="97536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4D2B2FE7-8E7E-41CE-A3F1-4AA1900B7CA1}"/>
              </a:ext>
            </a:extLst>
          </p:cNvPr>
          <p:cNvSpPr txBox="1"/>
          <p:nvPr/>
        </p:nvSpPr>
        <p:spPr>
          <a:xfrm>
            <a:off x="392067" y="1287469"/>
            <a:ext cx="124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1999 </a:t>
            </a:r>
          </a:p>
          <a:p>
            <a:pPr algn="ctr"/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RRDTool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2C0A803-1DF3-4F6F-8ED3-CEE72D7AF8E0}"/>
              </a:ext>
            </a:extLst>
          </p:cNvPr>
          <p:cNvSpPr txBox="1"/>
          <p:nvPr/>
        </p:nvSpPr>
        <p:spPr>
          <a:xfrm>
            <a:off x="1574353" y="4306534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2008 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Graphite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72A6D07-CFB3-4E16-AE0B-4CA49B539FF3}"/>
              </a:ext>
            </a:extLst>
          </p:cNvPr>
          <p:cNvSpPr txBox="1"/>
          <p:nvPr/>
        </p:nvSpPr>
        <p:spPr>
          <a:xfrm>
            <a:off x="2064078" y="1506950"/>
            <a:ext cx="1430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2011 </a:t>
            </a:r>
          </a:p>
          <a:p>
            <a:pPr algn="ctr"/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OpenTSDB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DAC7355-D2E4-43F8-8CD3-490E4637D538}"/>
              </a:ext>
            </a:extLst>
          </p:cNvPr>
          <p:cNvSpPr txBox="1"/>
          <p:nvPr/>
        </p:nvSpPr>
        <p:spPr>
          <a:xfrm>
            <a:off x="2773005" y="500797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2013 </a:t>
            </a:r>
          </a:p>
          <a:p>
            <a:pPr algn="ctr"/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InfluxDB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BDD87C5-AB39-4205-ABEF-D0C859603F98}"/>
              </a:ext>
            </a:extLst>
          </p:cNvPr>
          <p:cNvSpPr txBox="1"/>
          <p:nvPr/>
        </p:nvSpPr>
        <p:spPr>
          <a:xfrm>
            <a:off x="3360932" y="1135336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2015 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Gorilla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304FFED-25E7-4FC7-9320-39F020CEFC8D}"/>
              </a:ext>
            </a:extLst>
          </p:cNvPr>
          <p:cNvSpPr txBox="1"/>
          <p:nvPr/>
        </p:nvSpPr>
        <p:spPr>
          <a:xfrm>
            <a:off x="3706354" y="4268588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2016 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PTSDB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5DE15D4-4574-4327-B8D1-5DA97C9ED2BD}"/>
              </a:ext>
            </a:extLst>
          </p:cNvPr>
          <p:cNvSpPr txBox="1"/>
          <p:nvPr/>
        </p:nvSpPr>
        <p:spPr>
          <a:xfrm>
            <a:off x="4824510" y="1552205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2016 </a:t>
            </a:r>
          </a:p>
          <a:p>
            <a:pPr algn="ctr"/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BtrDB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9B0A5FA-2ED8-46A1-9911-F103003DC407}"/>
              </a:ext>
            </a:extLst>
          </p:cNvPr>
          <p:cNvSpPr txBox="1"/>
          <p:nvPr/>
        </p:nvSpPr>
        <p:spPr>
          <a:xfrm>
            <a:off x="6032263" y="1562451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2016 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TSI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9DD9443-9FE4-4B77-9124-C206EB7D5FF5}"/>
              </a:ext>
            </a:extLst>
          </p:cNvPr>
          <p:cNvSpPr txBox="1"/>
          <p:nvPr/>
        </p:nvSpPr>
        <p:spPr>
          <a:xfrm>
            <a:off x="5293241" y="4914919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2016 </a:t>
            </a:r>
          </a:p>
          <a:p>
            <a:pPr algn="ctr"/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TimeScale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E5C41F0-E8A3-4848-BC03-BDE43835CCA9}"/>
              </a:ext>
            </a:extLst>
          </p:cNvPr>
          <p:cNvSpPr txBox="1"/>
          <p:nvPr/>
        </p:nvSpPr>
        <p:spPr>
          <a:xfrm>
            <a:off x="6523949" y="4532312"/>
            <a:ext cx="149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2016 </a:t>
            </a:r>
          </a:p>
          <a:p>
            <a:pPr algn="ctr"/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TimeStream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B3BEEF3C-C725-4FA7-95AA-642E03C70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449" y="4007731"/>
            <a:ext cx="1051651" cy="320068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051DF8DF-77F5-48EA-9F35-B1E90B4E4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941" y="2380989"/>
            <a:ext cx="1226926" cy="297206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4B732571-2EFC-4433-87B5-809EBEB9C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324" y="4331442"/>
            <a:ext cx="944962" cy="31244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B038C61C-9888-4404-B5BA-B9B5CD916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893" y="2393898"/>
            <a:ext cx="898106" cy="352367"/>
          </a:xfrm>
          <a:prstGeom prst="rect">
            <a:avLst/>
          </a:prstGeom>
        </p:spPr>
      </p:pic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1E4E9851-D51D-4EB8-9CF8-EDE1396BC73A}"/>
              </a:ext>
            </a:extLst>
          </p:cNvPr>
          <p:cNvCxnSpPr>
            <a:cxnSpLocks/>
          </p:cNvCxnSpPr>
          <p:nvPr/>
        </p:nvCxnSpPr>
        <p:spPr>
          <a:xfrm>
            <a:off x="2163405" y="3563046"/>
            <a:ext cx="0" cy="764753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4CE47636-1C8F-4192-8763-1CBF28A56E5C}"/>
              </a:ext>
            </a:extLst>
          </p:cNvPr>
          <p:cNvCxnSpPr>
            <a:cxnSpLocks/>
          </p:cNvCxnSpPr>
          <p:nvPr/>
        </p:nvCxnSpPr>
        <p:spPr>
          <a:xfrm>
            <a:off x="3458805" y="3563046"/>
            <a:ext cx="0" cy="141108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F7C0C007-4873-42BF-86BB-E7D3EFD198FC}"/>
              </a:ext>
            </a:extLst>
          </p:cNvPr>
          <p:cNvCxnSpPr>
            <a:cxnSpLocks/>
            <a:endCxn id="60" idx="2"/>
          </p:cNvCxnSpPr>
          <p:nvPr/>
        </p:nvCxnSpPr>
        <p:spPr>
          <a:xfrm flipH="1" flipV="1">
            <a:off x="4046732" y="1781667"/>
            <a:ext cx="4218" cy="135620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39B0BEE2-39CD-42A2-B673-2FA7654E92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7631" y="2328046"/>
            <a:ext cx="354321" cy="374921"/>
          </a:xfrm>
          <a:prstGeom prst="rect">
            <a:avLst/>
          </a:prstGeom>
        </p:spPr>
      </p:pic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30EE9574-DDEA-43CB-A3B3-9A136F5102A8}"/>
              </a:ext>
            </a:extLst>
          </p:cNvPr>
          <p:cNvCxnSpPr>
            <a:cxnSpLocks/>
          </p:cNvCxnSpPr>
          <p:nvPr/>
        </p:nvCxnSpPr>
        <p:spPr>
          <a:xfrm>
            <a:off x="4392154" y="3552024"/>
            <a:ext cx="0" cy="77795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6456B885-9A9D-4B7B-AA34-79FE60D1D8C3}"/>
              </a:ext>
            </a:extLst>
          </p:cNvPr>
          <p:cNvCxnSpPr>
            <a:cxnSpLocks/>
          </p:cNvCxnSpPr>
          <p:nvPr/>
        </p:nvCxnSpPr>
        <p:spPr>
          <a:xfrm>
            <a:off x="6021076" y="3552024"/>
            <a:ext cx="0" cy="141108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B508C50F-0F04-4D78-8161-69F10E846315}"/>
              </a:ext>
            </a:extLst>
          </p:cNvPr>
          <p:cNvCxnSpPr/>
          <p:nvPr/>
        </p:nvCxnSpPr>
        <p:spPr>
          <a:xfrm flipV="1">
            <a:off x="5544377" y="2162509"/>
            <a:ext cx="0" cy="97536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48CD5545-40C7-459E-BCBE-3FF43364557A}"/>
              </a:ext>
            </a:extLst>
          </p:cNvPr>
          <p:cNvCxnSpPr/>
          <p:nvPr/>
        </p:nvCxnSpPr>
        <p:spPr>
          <a:xfrm flipV="1">
            <a:off x="6718063" y="2164421"/>
            <a:ext cx="0" cy="97536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8" name="图片 77">
            <a:extLst>
              <a:ext uri="{FF2B5EF4-FFF2-40B4-BE49-F238E27FC236}">
                <a16:creationId xmlns:a16="http://schemas.microsoft.com/office/drawing/2014/main" id="{81512FD3-307B-45B3-B719-72B186A43C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6882" y="2378544"/>
            <a:ext cx="995918" cy="334201"/>
          </a:xfrm>
          <a:prstGeom prst="rect">
            <a:avLst/>
          </a:prstGeom>
        </p:spPr>
      </p:pic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6262F467-C89F-45C5-9CAE-7227578B70F9}"/>
              </a:ext>
            </a:extLst>
          </p:cNvPr>
          <p:cNvCxnSpPr>
            <a:cxnSpLocks/>
          </p:cNvCxnSpPr>
          <p:nvPr/>
        </p:nvCxnSpPr>
        <p:spPr>
          <a:xfrm>
            <a:off x="7271935" y="3530287"/>
            <a:ext cx="0" cy="103972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446CAA8E-3684-4FD4-A58E-4070009E2B1A}"/>
              </a:ext>
            </a:extLst>
          </p:cNvPr>
          <p:cNvCxnSpPr/>
          <p:nvPr/>
        </p:nvCxnSpPr>
        <p:spPr>
          <a:xfrm flipV="1">
            <a:off x="10485799" y="2067161"/>
            <a:ext cx="0" cy="97536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9FE9DEE2-9D9E-4646-9679-E79202F59DC0}"/>
              </a:ext>
            </a:extLst>
          </p:cNvPr>
          <p:cNvSpPr txBox="1"/>
          <p:nvPr/>
        </p:nvSpPr>
        <p:spPr>
          <a:xfrm>
            <a:off x="9794546" y="1443031"/>
            <a:ext cx="137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  <a:p>
            <a:pPr algn="ctr"/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ByteSeries</a:t>
            </a: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8F163E7D-5519-4C39-A80A-321068A53D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7521" y="2473860"/>
            <a:ext cx="995919" cy="304538"/>
          </a:xfrm>
          <a:prstGeom prst="rect">
            <a:avLst/>
          </a:prstGeom>
        </p:spPr>
      </p:pic>
      <p:sp>
        <p:nvSpPr>
          <p:cNvPr id="83" name="文本框 82">
            <a:extLst>
              <a:ext uri="{FF2B5EF4-FFF2-40B4-BE49-F238E27FC236}">
                <a16:creationId xmlns:a16="http://schemas.microsoft.com/office/drawing/2014/main" id="{DDE59978-0340-42DF-9693-6DC4A04A7A4A}"/>
              </a:ext>
            </a:extLst>
          </p:cNvPr>
          <p:cNvSpPr txBox="1"/>
          <p:nvPr/>
        </p:nvSpPr>
        <p:spPr>
          <a:xfrm>
            <a:off x="9570764" y="5007970"/>
            <a:ext cx="1240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i="0" u="none" strike="noStrike" baseline="0" dirty="0">
                <a:latin typeface="NimbusSanL-Bold"/>
              </a:rPr>
              <a:t>2020</a:t>
            </a:r>
          </a:p>
          <a:p>
            <a:pPr algn="ctr"/>
            <a:r>
              <a:rPr lang="en-US" altLang="zh-CN" sz="1800" b="1" i="0" u="none" strike="noStrike" baseline="0" dirty="0">
                <a:latin typeface="NimbusSanL-Bold"/>
              </a:rPr>
              <a:t>Monarch</a:t>
            </a:r>
            <a:endParaRPr lang="zh-CN" altLang="en-US" dirty="0"/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9E2EDA96-E7D1-472A-A92F-21B25C5D1563}"/>
              </a:ext>
            </a:extLst>
          </p:cNvPr>
          <p:cNvCxnSpPr>
            <a:cxnSpLocks/>
          </p:cNvCxnSpPr>
          <p:nvPr/>
        </p:nvCxnSpPr>
        <p:spPr>
          <a:xfrm>
            <a:off x="10145959" y="3573678"/>
            <a:ext cx="0" cy="138981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5" name="图片 84">
            <a:extLst>
              <a:ext uri="{FF2B5EF4-FFF2-40B4-BE49-F238E27FC236}">
                <a16:creationId xmlns:a16="http://schemas.microsoft.com/office/drawing/2014/main" id="{40EC9A11-62E2-4E11-BD47-BEB1E37D3B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759" y="3726639"/>
            <a:ext cx="1350474" cy="328494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574CC623-42F9-4338-8F5F-9212CC7DC3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3382" y="3759195"/>
            <a:ext cx="1101878" cy="281092"/>
          </a:xfrm>
          <a:prstGeom prst="rect">
            <a:avLst/>
          </a:prstGeom>
        </p:spPr>
      </p:pic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457E7DBD-5D60-4925-8011-549340DE4429}"/>
              </a:ext>
            </a:extLst>
          </p:cNvPr>
          <p:cNvCxnSpPr/>
          <p:nvPr/>
        </p:nvCxnSpPr>
        <p:spPr>
          <a:xfrm flipV="1">
            <a:off x="7698124" y="2153281"/>
            <a:ext cx="0" cy="97536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3485B61C-FDB7-48F4-A967-E6E8F56F4D6D}"/>
              </a:ext>
            </a:extLst>
          </p:cNvPr>
          <p:cNvSpPr txBox="1"/>
          <p:nvPr/>
        </p:nvSpPr>
        <p:spPr>
          <a:xfrm>
            <a:off x="7012324" y="1443031"/>
            <a:ext cx="137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  <a:p>
            <a:pPr algn="ctr"/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IoTDB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C4DE7042-49A0-4EE5-ABAF-BC9D5F041E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86642" y="2600939"/>
            <a:ext cx="1070110" cy="417276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101F6B7A-CBEA-4232-A141-CA974F85EB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24933" y="3927131"/>
            <a:ext cx="556086" cy="560534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E4C58492-A902-44DC-838D-508B88E84F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9184" y="3863262"/>
            <a:ext cx="585064" cy="379868"/>
          </a:xfrm>
          <a:prstGeom prst="rect">
            <a:avLst/>
          </a:prstGeom>
        </p:spPr>
      </p:pic>
      <p:sp>
        <p:nvSpPr>
          <p:cNvPr id="92" name="文本框 91">
            <a:extLst>
              <a:ext uri="{FF2B5EF4-FFF2-40B4-BE49-F238E27FC236}">
                <a16:creationId xmlns:a16="http://schemas.microsoft.com/office/drawing/2014/main" id="{B3CF6BE9-BF43-45C7-8498-777974E7AC8D}"/>
              </a:ext>
            </a:extLst>
          </p:cNvPr>
          <p:cNvSpPr txBox="1"/>
          <p:nvPr/>
        </p:nvSpPr>
        <p:spPr>
          <a:xfrm>
            <a:off x="7562185" y="5231327"/>
            <a:ext cx="1643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NimbusSanL-Bold"/>
              </a:rPr>
              <a:t>2019</a:t>
            </a:r>
          </a:p>
          <a:p>
            <a:pPr algn="ctr"/>
            <a:r>
              <a:rPr lang="zh-CN" altLang="en-US" b="1" dirty="0">
                <a:latin typeface="NimbusSanL-Bold"/>
              </a:rPr>
              <a:t>Lindorm TSDB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ED1C33D7-3F2C-487C-9605-880C4883AD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92216" y="4220700"/>
            <a:ext cx="974549" cy="333571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77B933D6-BA93-41E0-A807-23AFF838FBC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48958" y="2544031"/>
            <a:ext cx="840924" cy="290119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A0DD01D6-C2B2-491C-AE9F-0B111D6724E8}"/>
              </a:ext>
            </a:extLst>
          </p:cNvPr>
          <p:cNvSpPr txBox="1"/>
          <p:nvPr/>
        </p:nvSpPr>
        <p:spPr>
          <a:xfrm>
            <a:off x="8612781" y="1273328"/>
            <a:ext cx="1176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NimbusSanL-Bold"/>
              </a:rPr>
              <a:t>2019</a:t>
            </a:r>
          </a:p>
          <a:p>
            <a:pPr algn="ctr"/>
            <a:r>
              <a:rPr lang="en-US" altLang="zh-CN" b="1" dirty="0">
                <a:latin typeface="NimbusSanL-Bold"/>
              </a:rPr>
              <a:t>TD Engine</a:t>
            </a:r>
            <a:endParaRPr lang="zh-CN" altLang="en-US" b="1" dirty="0">
              <a:latin typeface="NimbusSanL-Bold"/>
            </a:endParaRPr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E182AC7D-6323-45B9-ADD2-DD38BF8CEC92}"/>
              </a:ext>
            </a:extLst>
          </p:cNvPr>
          <p:cNvCxnSpPr>
            <a:cxnSpLocks/>
          </p:cNvCxnSpPr>
          <p:nvPr/>
        </p:nvCxnSpPr>
        <p:spPr>
          <a:xfrm>
            <a:off x="8383923" y="3563046"/>
            <a:ext cx="0" cy="171130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2212FEBF-7E95-40A2-AE94-79843397DEE9}"/>
              </a:ext>
            </a:extLst>
          </p:cNvPr>
          <p:cNvCxnSpPr>
            <a:cxnSpLocks/>
          </p:cNvCxnSpPr>
          <p:nvPr/>
        </p:nvCxnSpPr>
        <p:spPr>
          <a:xfrm flipV="1">
            <a:off x="9233108" y="1942310"/>
            <a:ext cx="0" cy="118633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8" name="图片 97">
            <a:extLst>
              <a:ext uri="{FF2B5EF4-FFF2-40B4-BE49-F238E27FC236}">
                <a16:creationId xmlns:a16="http://schemas.microsoft.com/office/drawing/2014/main" id="{C608DA3C-D47A-4198-89BC-75E3E088369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62601" b="490"/>
          <a:stretch/>
        </p:blipFill>
        <p:spPr>
          <a:xfrm>
            <a:off x="5151218" y="2504302"/>
            <a:ext cx="717877" cy="2733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316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90"/>
    </mc:Choice>
    <mc:Fallback xmlns="">
      <p:transition spd="slow" advTm="61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FBF3028-716E-41B2-8025-5AA331226F37}"/>
              </a:ext>
            </a:extLst>
          </p:cNvPr>
          <p:cNvSpPr txBox="1"/>
          <p:nvPr/>
        </p:nvSpPr>
        <p:spPr>
          <a:xfrm>
            <a:off x="651803" y="3164362"/>
            <a:ext cx="2536874" cy="5292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时序数据库特点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50F6A9-A600-4396-B503-493F6917A3F8}"/>
              </a:ext>
            </a:extLst>
          </p:cNvPr>
          <p:cNvSpPr txBox="1"/>
          <p:nvPr/>
        </p:nvSpPr>
        <p:spPr>
          <a:xfrm>
            <a:off x="5464972" y="508838"/>
            <a:ext cx="6453554" cy="5727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时序特性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：每条数据都会有一个时间戳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数据特性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：数据顺序可追加的，多维可关联，最近产生的时序数据往往是大家所关注的，访问频率会比较高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CRUD</a:t>
            </a:r>
            <a:r>
              <a:rPr lang="zh-CN" altLang="en-US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reate &amp; </a:t>
            </a:r>
            <a:r>
              <a:rPr lang="en-US" altLang="zh-CN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etrieve &amp; </a:t>
            </a:r>
            <a:r>
              <a:rPr lang="en-US" altLang="zh-CN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pdate &amp; </a:t>
            </a:r>
            <a:r>
              <a:rPr lang="en-US" altLang="zh-CN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elete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写操作频率远远大于读，极少更新数据，支持批量删除操作。时序数据库不具备事物能力。</a:t>
            </a:r>
          </a:p>
        </p:txBody>
      </p:sp>
    </p:spTree>
    <p:extLst>
      <p:ext uri="{BB962C8B-B14F-4D97-AF65-F5344CB8AC3E}">
        <p14:creationId xmlns:p14="http://schemas.microsoft.com/office/powerpoint/2010/main" val="89914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477"/>
    </mc:Choice>
    <mc:Fallback xmlns="">
      <p:transition spd="slow" advTm="5847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3363595" y="1603375"/>
            <a:ext cx="1821180" cy="37973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962650" y="1460500"/>
            <a:ext cx="2439035" cy="63436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209925" y="1517015"/>
            <a:ext cx="53987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(</a:t>
            </a:r>
            <a:r>
              <a:rPr lang="en-US" altLang="zh-CN" sz="2800" dirty="0" err="1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series_name,tags,timestamp,value</a:t>
            </a:r>
            <a:r>
              <a:rPr lang="en-US" altLang="zh-CN" sz="28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)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7252970" y="1051560"/>
            <a:ext cx="1545590" cy="40767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191500" y="578485"/>
            <a:ext cx="19792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data point(DP)</a:t>
            </a:r>
            <a:endParaRPr lang="en-US" altLang="zh-CN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0" name="左大括号 9"/>
          <p:cNvSpPr/>
          <p:nvPr/>
        </p:nvSpPr>
        <p:spPr>
          <a:xfrm rot="5400000">
            <a:off x="5175250" y="1734185"/>
            <a:ext cx="891540" cy="1612265"/>
          </a:xfrm>
          <a:prstGeom prst="lef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549775" y="3098165"/>
            <a:ext cx="76136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00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tag_1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991225" y="3098165"/>
            <a:ext cx="7658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00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tag_n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03215" y="3098165"/>
            <a:ext cx="739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cs typeface="Calibri" panose="020F0502020204030204" charset="0"/>
              </a:rPr>
              <a:t>......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644140" y="624205"/>
            <a:ext cx="19056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metric name</a:t>
            </a:r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3531235" y="1057910"/>
            <a:ext cx="629285" cy="54546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3297555" y="2033905"/>
            <a:ext cx="2580005" cy="9525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572260" y="2526030"/>
            <a:ext cx="18694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series key(SK)</a:t>
            </a:r>
            <a:endParaRPr lang="zh-CN" altLang="en-US"/>
          </a:p>
        </p:txBody>
      </p:sp>
      <p:cxnSp>
        <p:nvCxnSpPr>
          <p:cNvPr id="24" name="直接箭头连接符 23"/>
          <p:cNvCxnSpPr>
            <a:endCxn id="23" idx="3"/>
          </p:cNvCxnSpPr>
          <p:nvPr/>
        </p:nvCxnSpPr>
        <p:spPr>
          <a:xfrm flipH="1">
            <a:off x="3441700" y="2047875"/>
            <a:ext cx="1281430" cy="70866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24865" y="3973195"/>
            <a:ext cx="10541635" cy="17054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时序(Time Series)：时序的一个维度由顺序数据点和一个独特的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series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key组成，用公式表示为：&lt;SK, &lt;DP1,DP2,...,DP3&gt;&gt;。</a:t>
            </a: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单维度查询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Single-dimension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query)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：选择条件全部匹配一个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time series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tags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多维度查询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Multi-dimension query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选择条件仅包含部分但不包含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全部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维度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所有</a:t>
            </a:r>
            <a:r>
              <a:rPr lang="en-US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tags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的查询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51E5C38-E33A-4C8B-8490-9840BCBFA574}"/>
              </a:ext>
            </a:extLst>
          </p:cNvPr>
          <p:cNvSpPr txBox="1"/>
          <p:nvPr/>
        </p:nvSpPr>
        <p:spPr>
          <a:xfrm>
            <a:off x="0" y="715641"/>
            <a:ext cx="2473569" cy="461665"/>
          </a:xfrm>
          <a:prstGeom prst="rect">
            <a:avLst/>
          </a:prstGeom>
          <a:solidFill>
            <a:srgbClr val="66FFFF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时序数据详解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85"/>
    </mc:Choice>
    <mc:Fallback xmlns="">
      <p:transition spd="slow" advTm="4178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ED6D6E8-9223-4688-897D-BBE6DD387A8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20911232"/>
              </p:ext>
            </p:extLst>
          </p:nvPr>
        </p:nvGraphicFramePr>
        <p:xfrm>
          <a:off x="1290954" y="1846385"/>
          <a:ext cx="9420669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2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 gridSpan="2"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0">
                          <a:solidFill>
                            <a:schemeClr val="dk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series key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0">
                          <a:solidFill>
                            <a:schemeClr val="dk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data point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Calibri" panose="020F0502020204030204" charset="0"/>
                          <a:cs typeface="Calibri" panose="020F0502020204030204" charset="0"/>
                        </a:rPr>
                        <a:t>series_name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Calibri" panose="020F0502020204030204" charset="0"/>
                          <a:cs typeface="Calibri" panose="020F0502020204030204" charset="0"/>
                        </a:rPr>
                        <a:t>tags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Calibri" panose="020F0502020204030204" charset="0"/>
                          <a:cs typeface="Calibri" panose="020F0502020204030204" charset="0"/>
                        </a:rPr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Calibri" panose="020F0502020204030204" charset="0"/>
                          <a:cs typeface="Calibri" panose="020F050202020403020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</a:rPr>
                        <a:t>mem_usage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</a:rPr>
                        <a:t>local=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</a:rPr>
                        <a:t>nanjing,os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</a:rPr>
                        <a:t>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</a:rPr>
                        <a:t>linux,id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</a:rPr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Calibri" panose="020F0502020204030204" charset="0"/>
                          <a:cs typeface="Calibri" panose="020F0502020204030204" charset="0"/>
                        </a:rPr>
                        <a:t>1580540293000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Calibri" panose="020F0502020204030204" charset="0"/>
                          <a:cs typeface="Calibri" panose="020F0502020204030204" charset="0"/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Calibri" panose="020F0502020204030204" charset="0"/>
                          <a:cs typeface="Calibri" panose="020F0502020204030204" charset="0"/>
                        </a:rPr>
                        <a:t>mem_usage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local=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shanghai,os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win,id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=2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1580540293010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Calibri" panose="020F0502020204030204" charset="0"/>
                          <a:cs typeface="Calibri" panose="020F0502020204030204" charset="0"/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</a:rPr>
                        <a:t>mem_usage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local=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nanjing,os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win,id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=3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1580540293014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</a:rPr>
                        <a:t>mem_usage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local=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shanghai,os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linux,id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=4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1580540293017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</a:rPr>
                        <a:t>cpu_usage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local=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nanjing,os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linux,id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=1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1580540293026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85065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</a:rPr>
                        <a:t>cpu_usage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local=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nanjing,os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win,id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=3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1580540293032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</a:rPr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7656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</a:rPr>
                        <a:t>cpu_usage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local=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nanjing,os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</a:t>
                      </a:r>
                      <a:r>
                        <a:rPr lang="en-US" altLang="zh-CN" sz="2400" dirty="0" err="1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linux,id</a:t>
                      </a: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=1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1580540293049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</a:rPr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50033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Calibri" panose="020F0502020204030204" charset="0"/>
                          <a:cs typeface="Calibri" panose="020F0502020204030204" charset="0"/>
                        </a:rPr>
                        <a:t>cpu_usage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local=shanghai,os=win,id=2</a:t>
                      </a:r>
                      <a:endParaRPr lang="en-US" altLang="zh-CN" sz="240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1580540293084</a:t>
                      </a:r>
                      <a:endParaRPr lang="en-US" altLang="zh-CN" sz="24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Calibri" panose="020F0502020204030204" charset="0"/>
                          <a:cs typeface="Calibri" panose="020F0502020204030204" charset="0"/>
                        </a:rPr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129237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A5FB71C-ADFC-4474-837C-6844B6ED9AE5}"/>
              </a:ext>
            </a:extLst>
          </p:cNvPr>
          <p:cNvSpPr txBox="1"/>
          <p:nvPr/>
        </p:nvSpPr>
        <p:spPr>
          <a:xfrm>
            <a:off x="3839488" y="1441255"/>
            <a:ext cx="437995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时序数据库存储的时序数据格式举例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23D9F9A-BC29-45AF-9498-E04DC323077B}"/>
              </a:ext>
            </a:extLst>
          </p:cNvPr>
          <p:cNvCxnSpPr>
            <a:cxnSpLocks/>
          </p:cNvCxnSpPr>
          <p:nvPr/>
        </p:nvCxnSpPr>
        <p:spPr>
          <a:xfrm>
            <a:off x="484505" y="3224970"/>
            <a:ext cx="6539905" cy="2984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4FEF7CF-24C4-4509-895C-3A412541D011}"/>
              </a:ext>
            </a:extLst>
          </p:cNvPr>
          <p:cNvCxnSpPr>
            <a:cxnSpLocks/>
          </p:cNvCxnSpPr>
          <p:nvPr/>
        </p:nvCxnSpPr>
        <p:spPr>
          <a:xfrm>
            <a:off x="484505" y="3623115"/>
            <a:ext cx="654943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D314D9A-60CD-406A-A211-C21F8D8979AF}"/>
              </a:ext>
            </a:extLst>
          </p:cNvPr>
          <p:cNvCxnSpPr/>
          <p:nvPr/>
        </p:nvCxnSpPr>
        <p:spPr>
          <a:xfrm>
            <a:off x="502920" y="3205920"/>
            <a:ext cx="0" cy="41719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75462D5-5719-4196-A982-6D2A085BE6FA}"/>
              </a:ext>
            </a:extLst>
          </p:cNvPr>
          <p:cNvCxnSpPr/>
          <p:nvPr/>
        </p:nvCxnSpPr>
        <p:spPr>
          <a:xfrm>
            <a:off x="7024410" y="3254815"/>
            <a:ext cx="9525" cy="33210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C05A7D2-C269-4D79-9121-88F63D5CBDF2}"/>
              </a:ext>
            </a:extLst>
          </p:cNvPr>
          <p:cNvSpPr txBox="1"/>
          <p:nvPr/>
        </p:nvSpPr>
        <p:spPr>
          <a:xfrm>
            <a:off x="0" y="1920045"/>
            <a:ext cx="1584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a </a:t>
            </a:r>
            <a:r>
              <a:rPr lang="zh-CN" altLang="en-US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dimension</a:t>
            </a:r>
          </a:p>
        </p:txBody>
      </p:sp>
      <p:cxnSp>
        <p:nvCxnSpPr>
          <p:cNvPr id="9" name="曲线连接符 16">
            <a:extLst>
              <a:ext uri="{FF2B5EF4-FFF2-40B4-BE49-F238E27FC236}">
                <a16:creationId xmlns:a16="http://schemas.microsoft.com/office/drawing/2014/main" id="{3EDD540F-8A15-432D-8C52-66EB8BA07EA3}"/>
              </a:ext>
            </a:extLst>
          </p:cNvPr>
          <p:cNvCxnSpPr/>
          <p:nvPr/>
        </p:nvCxnSpPr>
        <p:spPr>
          <a:xfrm rot="5400000" flipV="1">
            <a:off x="123825" y="2494085"/>
            <a:ext cx="891540" cy="455295"/>
          </a:xfrm>
          <a:prstGeom prst="curvedConnector3">
            <a:avLst>
              <a:gd name="adj1" fmla="val 5003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52FDB04-C5AA-4B4F-8F7F-AF8F42D001B6}"/>
              </a:ext>
            </a:extLst>
          </p:cNvPr>
          <p:cNvSpPr txBox="1"/>
          <p:nvPr/>
        </p:nvSpPr>
        <p:spPr>
          <a:xfrm>
            <a:off x="0" y="597013"/>
            <a:ext cx="2473569" cy="461665"/>
          </a:xfrm>
          <a:prstGeom prst="rect">
            <a:avLst/>
          </a:prstGeom>
          <a:solidFill>
            <a:srgbClr val="F3F5A7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时序数据举例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593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43"/>
    </mc:Choice>
    <mc:Fallback xmlns="">
      <p:transition spd="slow" advTm="46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BF3028-716E-41B2-8025-5AA331226F37}"/>
              </a:ext>
            </a:extLst>
          </p:cNvPr>
          <p:cNvSpPr txBox="1"/>
          <p:nvPr/>
        </p:nvSpPr>
        <p:spPr>
          <a:xfrm>
            <a:off x="688312" y="1120675"/>
            <a:ext cx="932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日志合并树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(Log Structured Merge Tree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LSM)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：解决大规模数据写问题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892DC9-7A91-4630-9B8B-FABC063750BC}"/>
              </a:ext>
            </a:extLst>
          </p:cNvPr>
          <p:cNvSpPr txBox="1"/>
          <p:nvPr/>
        </p:nvSpPr>
        <p:spPr>
          <a:xfrm>
            <a:off x="0" y="577046"/>
            <a:ext cx="3786554" cy="46166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时序数据库关键技术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54FAD5-6614-4291-AC9E-C08F9C53D02D}"/>
              </a:ext>
            </a:extLst>
          </p:cNvPr>
          <p:cNvSpPr txBox="1"/>
          <p:nvPr/>
        </p:nvSpPr>
        <p:spPr>
          <a:xfrm>
            <a:off x="1086896" y="5596733"/>
            <a:ext cx="10319657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LSM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核心思想就是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利用顺序写来提高写性能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，但因为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LSM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分层设计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此处分层是指的分为内存和文件两部分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，降低了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LSM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读性能（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LSM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是通过牺牲小部分读性能换来高性能写的）。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A2AF5D-80F5-4122-9F64-371C5D4D00A6}"/>
              </a:ext>
            </a:extLst>
          </p:cNvPr>
          <p:cNvSpPr txBox="1"/>
          <p:nvPr/>
        </p:nvSpPr>
        <p:spPr>
          <a:xfrm>
            <a:off x="1086897" y="1571971"/>
            <a:ext cx="9932795" cy="87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传统数据库存储采用的都是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B Tree/B+ Tree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，这是由于其在查询和顺序插入时有利于减少寻道次数的组织形式。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C248D4-D0A7-4584-A1BA-12A29A513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65"/>
          <a:stretch/>
        </p:blipFill>
        <p:spPr>
          <a:xfrm>
            <a:off x="3542043" y="2011513"/>
            <a:ext cx="4751223" cy="358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8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913"/>
    </mc:Choice>
    <mc:Fallback xmlns="">
      <p:transition spd="slow" advTm="12891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356911BD-22C5-424F-90A7-BC1C3241DDC9}"/>
              </a:ext>
            </a:extLst>
          </p:cNvPr>
          <p:cNvSpPr/>
          <p:nvPr/>
        </p:nvSpPr>
        <p:spPr>
          <a:xfrm>
            <a:off x="723579" y="1552803"/>
            <a:ext cx="1512277" cy="59787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write</a:t>
            </a:r>
            <a:endParaRPr lang="zh-CN" altLang="en-US" sz="2800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B31BFF99-34D1-4197-950E-E29F4961162C}"/>
              </a:ext>
            </a:extLst>
          </p:cNvPr>
          <p:cNvSpPr/>
          <p:nvPr/>
        </p:nvSpPr>
        <p:spPr>
          <a:xfrm>
            <a:off x="672663" y="3835872"/>
            <a:ext cx="1512277" cy="5978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read</a:t>
            </a:r>
            <a:endParaRPr lang="zh-CN" altLang="en-US" sz="2800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FAD4990-1BB5-43BC-97BC-28D1C7300DB5}"/>
              </a:ext>
            </a:extLst>
          </p:cNvPr>
          <p:cNvSpPr/>
          <p:nvPr/>
        </p:nvSpPr>
        <p:spPr>
          <a:xfrm>
            <a:off x="3147351" y="793733"/>
            <a:ext cx="2321169" cy="45895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7150AFC-3B40-456A-A72A-85122FE67725}"/>
              </a:ext>
            </a:extLst>
          </p:cNvPr>
          <p:cNvSpPr/>
          <p:nvPr/>
        </p:nvSpPr>
        <p:spPr>
          <a:xfrm>
            <a:off x="6681750" y="793734"/>
            <a:ext cx="3909850" cy="45895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E01B666-8D4A-4FE7-A86D-1A79E36EE8C2}"/>
              </a:ext>
            </a:extLst>
          </p:cNvPr>
          <p:cNvSpPr/>
          <p:nvPr/>
        </p:nvSpPr>
        <p:spPr>
          <a:xfrm>
            <a:off x="3530164" y="1456087"/>
            <a:ext cx="1494692" cy="791308"/>
          </a:xfrm>
          <a:prstGeom prst="roundRect">
            <a:avLst/>
          </a:prstGeom>
          <a:solidFill>
            <a:srgbClr val="99FF9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alibri" panose="020F0502020204030204" charset="0"/>
                <a:cs typeface="Calibri" panose="020F0502020204030204" charset="0"/>
              </a:rPr>
              <a:t>A</a:t>
            </a:r>
            <a:r>
              <a:rPr lang="en-US" altLang="zh-CN" sz="2000" dirty="0">
                <a:latin typeface="Calibri" panose="020F0502020204030204" charset="0"/>
                <a:cs typeface="Calibri" panose="020F0502020204030204" charset="0"/>
              </a:rPr>
              <a:t>ctive </a:t>
            </a:r>
            <a:r>
              <a:rPr lang="en-US" altLang="zh-CN" sz="2000" b="1" dirty="0" err="1">
                <a:latin typeface="Calibri" panose="020F0502020204030204" charset="0"/>
                <a:cs typeface="Calibri" panose="020F0502020204030204" charset="0"/>
              </a:rPr>
              <a:t>M</a:t>
            </a:r>
            <a:r>
              <a:rPr lang="en-US" altLang="zh-CN" sz="2000" dirty="0" err="1">
                <a:latin typeface="Calibri" panose="020F0502020204030204" charset="0"/>
                <a:cs typeface="Calibri" panose="020F0502020204030204" charset="0"/>
              </a:rPr>
              <a:t>emtable</a:t>
            </a:r>
            <a:endParaRPr lang="zh-CN" alt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BBB20BB-6F2F-41F6-8BC0-624C8EB0D4C9}"/>
              </a:ext>
            </a:extLst>
          </p:cNvPr>
          <p:cNvSpPr/>
          <p:nvPr/>
        </p:nvSpPr>
        <p:spPr>
          <a:xfrm>
            <a:off x="3545658" y="2983019"/>
            <a:ext cx="1494692" cy="7913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32F9E5C-9480-4E1E-A262-7F08C049DFD8}"/>
              </a:ext>
            </a:extLst>
          </p:cNvPr>
          <p:cNvSpPr/>
          <p:nvPr/>
        </p:nvSpPr>
        <p:spPr>
          <a:xfrm>
            <a:off x="3418171" y="3164726"/>
            <a:ext cx="1494692" cy="7913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alibri" panose="020F0502020204030204" charset="0"/>
                <a:cs typeface="Calibri" panose="020F0502020204030204" charset="0"/>
              </a:rPr>
              <a:t>I</a:t>
            </a:r>
            <a:r>
              <a:rPr lang="en-US" altLang="zh-CN" sz="2000" dirty="0">
                <a:latin typeface="Calibri" panose="020F0502020204030204" charset="0"/>
                <a:cs typeface="Calibri" panose="020F0502020204030204" charset="0"/>
              </a:rPr>
              <a:t>mmutable</a:t>
            </a:r>
          </a:p>
          <a:p>
            <a:pPr algn="ctr"/>
            <a:r>
              <a:rPr lang="en-US" altLang="zh-CN" sz="2000" b="1" dirty="0" err="1">
                <a:latin typeface="Calibri" panose="020F0502020204030204" charset="0"/>
                <a:cs typeface="Calibri" panose="020F0502020204030204" charset="0"/>
              </a:rPr>
              <a:t>M</a:t>
            </a:r>
            <a:r>
              <a:rPr lang="en-US" altLang="zh-CN" sz="2000" dirty="0" err="1">
                <a:latin typeface="Calibri" panose="020F0502020204030204" charset="0"/>
                <a:cs typeface="Calibri" panose="020F0502020204030204" charset="0"/>
              </a:rPr>
              <a:t>emtable</a:t>
            </a:r>
            <a:endParaRPr lang="zh-CN" alt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3E289B78-9852-496A-9413-31F2DBF5D79E}"/>
              </a:ext>
            </a:extLst>
          </p:cNvPr>
          <p:cNvSpPr/>
          <p:nvPr/>
        </p:nvSpPr>
        <p:spPr>
          <a:xfrm>
            <a:off x="3418171" y="4376221"/>
            <a:ext cx="1713033" cy="791308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B</a:t>
            </a:r>
            <a:r>
              <a:rPr lang="en-US" altLang="zh-CN" sz="20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lock cache</a:t>
            </a:r>
            <a:endParaRPr lang="zh-CN" altLang="en-US" sz="2000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9BB49A6-D55B-4AFD-A233-1F8F7DD793FE}"/>
              </a:ext>
            </a:extLst>
          </p:cNvPr>
          <p:cNvCxnSpPr>
            <a:cxnSpLocks/>
          </p:cNvCxnSpPr>
          <p:nvPr/>
        </p:nvCxnSpPr>
        <p:spPr>
          <a:xfrm>
            <a:off x="6697516" y="1993507"/>
            <a:ext cx="3894084" cy="24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流程图: 多文档 12">
            <a:extLst>
              <a:ext uri="{FF2B5EF4-FFF2-40B4-BE49-F238E27FC236}">
                <a16:creationId xmlns:a16="http://schemas.microsoft.com/office/drawing/2014/main" id="{A4B0D166-0D47-448B-9B5B-C728CE47F85C}"/>
              </a:ext>
            </a:extLst>
          </p:cNvPr>
          <p:cNvSpPr/>
          <p:nvPr/>
        </p:nvSpPr>
        <p:spPr>
          <a:xfrm>
            <a:off x="7100676" y="1077322"/>
            <a:ext cx="1130767" cy="657292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WAL</a:t>
            </a:r>
            <a:endParaRPr lang="zh-CN" altLang="en-US" sz="2000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流程图: 过程 13">
            <a:extLst>
              <a:ext uri="{FF2B5EF4-FFF2-40B4-BE49-F238E27FC236}">
                <a16:creationId xmlns:a16="http://schemas.microsoft.com/office/drawing/2014/main" id="{6B31403E-7586-457F-8ED4-A45ADCDBD38A}"/>
              </a:ext>
            </a:extLst>
          </p:cNvPr>
          <p:cNvSpPr/>
          <p:nvPr/>
        </p:nvSpPr>
        <p:spPr>
          <a:xfrm>
            <a:off x="6859843" y="2292446"/>
            <a:ext cx="1027289" cy="527533"/>
          </a:xfrm>
          <a:prstGeom prst="flowChartProcess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L0</a:t>
            </a:r>
          </a:p>
          <a:p>
            <a:pPr algn="ctr"/>
            <a:r>
              <a:rPr lang="en-US" altLang="zh-CN" dirty="0" err="1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SSTable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91B954-8696-4F27-84AA-FA987314E111}"/>
              </a:ext>
            </a:extLst>
          </p:cNvPr>
          <p:cNvSpPr txBox="1"/>
          <p:nvPr/>
        </p:nvSpPr>
        <p:spPr>
          <a:xfrm>
            <a:off x="3527341" y="826665"/>
            <a:ext cx="1494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Memory</a:t>
            </a:r>
            <a:endParaRPr lang="zh-CN" altLang="en-US" sz="2800" b="1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5C58B27-2297-4A64-AC3B-FE38C2A016D7}"/>
              </a:ext>
            </a:extLst>
          </p:cNvPr>
          <p:cNvSpPr txBox="1"/>
          <p:nvPr/>
        </p:nvSpPr>
        <p:spPr>
          <a:xfrm>
            <a:off x="8455404" y="826665"/>
            <a:ext cx="90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Disk</a:t>
            </a:r>
            <a:endParaRPr lang="zh-CN" altLang="en-US" sz="2800" b="1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流程图: 过程 18">
            <a:extLst>
              <a:ext uri="{FF2B5EF4-FFF2-40B4-BE49-F238E27FC236}">
                <a16:creationId xmlns:a16="http://schemas.microsoft.com/office/drawing/2014/main" id="{6D525DDC-F3BB-469C-93B6-65F287B40155}"/>
              </a:ext>
            </a:extLst>
          </p:cNvPr>
          <p:cNvSpPr/>
          <p:nvPr/>
        </p:nvSpPr>
        <p:spPr>
          <a:xfrm>
            <a:off x="6859842" y="3161172"/>
            <a:ext cx="1027289" cy="527533"/>
          </a:xfrm>
          <a:prstGeom prst="flowChartProcess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L1</a:t>
            </a:r>
          </a:p>
          <a:p>
            <a:pPr algn="ctr"/>
            <a:r>
              <a:rPr lang="en-US" altLang="zh-CN" dirty="0" err="1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SSTable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459402CE-EE39-47CB-8FDC-86465D6C7879}"/>
              </a:ext>
            </a:extLst>
          </p:cNvPr>
          <p:cNvSpPr/>
          <p:nvPr/>
        </p:nvSpPr>
        <p:spPr>
          <a:xfrm>
            <a:off x="6859841" y="4112454"/>
            <a:ext cx="1027289" cy="527533"/>
          </a:xfrm>
          <a:prstGeom prst="flowChartProcess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L2</a:t>
            </a:r>
          </a:p>
          <a:p>
            <a:pPr algn="ctr"/>
            <a:r>
              <a:rPr lang="en-US" altLang="zh-CN" dirty="0" err="1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SSTable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流程图: 过程 20">
            <a:extLst>
              <a:ext uri="{FF2B5EF4-FFF2-40B4-BE49-F238E27FC236}">
                <a16:creationId xmlns:a16="http://schemas.microsoft.com/office/drawing/2014/main" id="{46BCCDF5-DB43-41C8-B016-4B6B15284C44}"/>
              </a:ext>
            </a:extLst>
          </p:cNvPr>
          <p:cNvSpPr/>
          <p:nvPr/>
        </p:nvSpPr>
        <p:spPr>
          <a:xfrm>
            <a:off x="8103497" y="3161171"/>
            <a:ext cx="1027289" cy="527533"/>
          </a:xfrm>
          <a:prstGeom prst="flowChartProcess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L1</a:t>
            </a:r>
          </a:p>
          <a:p>
            <a:pPr algn="ctr"/>
            <a:r>
              <a:rPr lang="en-US" altLang="zh-CN" dirty="0" err="1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SSTable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2" name="流程图: 过程 21">
            <a:extLst>
              <a:ext uri="{FF2B5EF4-FFF2-40B4-BE49-F238E27FC236}">
                <a16:creationId xmlns:a16="http://schemas.microsoft.com/office/drawing/2014/main" id="{7B23B0E6-363F-432D-A9A0-6E96B2AA9980}"/>
              </a:ext>
            </a:extLst>
          </p:cNvPr>
          <p:cNvSpPr/>
          <p:nvPr/>
        </p:nvSpPr>
        <p:spPr>
          <a:xfrm>
            <a:off x="8103496" y="4112454"/>
            <a:ext cx="1027289" cy="527533"/>
          </a:xfrm>
          <a:prstGeom prst="flowChartProcess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L2</a:t>
            </a:r>
          </a:p>
          <a:p>
            <a:pPr algn="ctr"/>
            <a:r>
              <a:rPr lang="en-US" altLang="zh-CN" dirty="0" err="1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SSTable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3" name="流程图: 过程 22">
            <a:extLst>
              <a:ext uri="{FF2B5EF4-FFF2-40B4-BE49-F238E27FC236}">
                <a16:creationId xmlns:a16="http://schemas.microsoft.com/office/drawing/2014/main" id="{290308A1-E69B-4C41-B315-E7EC716F6821}"/>
              </a:ext>
            </a:extLst>
          </p:cNvPr>
          <p:cNvSpPr/>
          <p:nvPr/>
        </p:nvSpPr>
        <p:spPr>
          <a:xfrm>
            <a:off x="9362604" y="4112454"/>
            <a:ext cx="1027289" cy="527533"/>
          </a:xfrm>
          <a:prstGeom prst="flowChartProcess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L2</a:t>
            </a:r>
          </a:p>
          <a:p>
            <a:pPr algn="ctr"/>
            <a:r>
              <a:rPr lang="en-US" altLang="zh-CN" dirty="0" err="1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SSTable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041FE655-C23A-4E0F-B0E4-11F40E4D66B8}"/>
              </a:ext>
            </a:extLst>
          </p:cNvPr>
          <p:cNvCxnSpPr>
            <a:stCxn id="2" idx="6"/>
            <a:endCxn id="6" idx="1"/>
          </p:cNvCxnSpPr>
          <p:nvPr/>
        </p:nvCxnSpPr>
        <p:spPr>
          <a:xfrm flipV="1">
            <a:off x="2235856" y="1851741"/>
            <a:ext cx="1294308" cy="1"/>
          </a:xfrm>
          <a:prstGeom prst="curvedConnector3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5819C9AD-942B-4AEB-B9BE-BC6C229C59F1}"/>
              </a:ext>
            </a:extLst>
          </p:cNvPr>
          <p:cNvCxnSpPr>
            <a:cxnSpLocks/>
            <a:stCxn id="2" idx="0"/>
            <a:endCxn id="13" idx="0"/>
          </p:cNvCxnSpPr>
          <p:nvPr/>
        </p:nvCxnSpPr>
        <p:spPr>
          <a:xfrm rot="5400000" flipH="1" flipV="1">
            <a:off x="4374045" y="-1817004"/>
            <a:ext cx="475481" cy="6264134"/>
          </a:xfrm>
          <a:prstGeom prst="curvedConnector3">
            <a:avLst>
              <a:gd name="adj1" fmla="val 148078"/>
            </a:avLst>
          </a:prstGeom>
          <a:ln w="28575">
            <a:solidFill>
              <a:srgbClr val="FF99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曲线 31">
            <a:extLst>
              <a:ext uri="{FF2B5EF4-FFF2-40B4-BE49-F238E27FC236}">
                <a16:creationId xmlns:a16="http://schemas.microsoft.com/office/drawing/2014/main" id="{2CC0D636-071C-4AEB-A444-6134D38DFA4B}"/>
              </a:ext>
            </a:extLst>
          </p:cNvPr>
          <p:cNvCxnSpPr>
            <a:cxnSpLocks/>
            <a:stCxn id="3" idx="6"/>
            <a:endCxn id="6" idx="1"/>
          </p:cNvCxnSpPr>
          <p:nvPr/>
        </p:nvCxnSpPr>
        <p:spPr>
          <a:xfrm flipV="1">
            <a:off x="2184940" y="1851741"/>
            <a:ext cx="1345224" cy="228307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曲线 33">
            <a:extLst>
              <a:ext uri="{FF2B5EF4-FFF2-40B4-BE49-F238E27FC236}">
                <a16:creationId xmlns:a16="http://schemas.microsoft.com/office/drawing/2014/main" id="{D3FF6E6F-FDA1-46F1-BE32-E8396F4406D7}"/>
              </a:ext>
            </a:extLst>
          </p:cNvPr>
          <p:cNvCxnSpPr>
            <a:stCxn id="3" idx="6"/>
            <a:endCxn id="9" idx="1"/>
          </p:cNvCxnSpPr>
          <p:nvPr/>
        </p:nvCxnSpPr>
        <p:spPr>
          <a:xfrm flipV="1">
            <a:off x="2184940" y="3560380"/>
            <a:ext cx="1233231" cy="574431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E3479BA0-0EBF-4C72-BD7D-D7FE26D0308E}"/>
              </a:ext>
            </a:extLst>
          </p:cNvPr>
          <p:cNvCxnSpPr>
            <a:stCxn id="3" idx="6"/>
            <a:endCxn id="10" idx="2"/>
          </p:cNvCxnSpPr>
          <p:nvPr/>
        </p:nvCxnSpPr>
        <p:spPr>
          <a:xfrm>
            <a:off x="2184940" y="4134811"/>
            <a:ext cx="1233231" cy="73597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曲线 37">
            <a:extLst>
              <a:ext uri="{FF2B5EF4-FFF2-40B4-BE49-F238E27FC236}">
                <a16:creationId xmlns:a16="http://schemas.microsoft.com/office/drawing/2014/main" id="{10584315-C7A6-488A-A240-5D28E4C1CA50}"/>
              </a:ext>
            </a:extLst>
          </p:cNvPr>
          <p:cNvCxnSpPr>
            <a:stCxn id="8" idx="3"/>
            <a:endCxn id="14" idx="1"/>
          </p:cNvCxnSpPr>
          <p:nvPr/>
        </p:nvCxnSpPr>
        <p:spPr>
          <a:xfrm flipV="1">
            <a:off x="5040350" y="2556213"/>
            <a:ext cx="1819493" cy="822460"/>
          </a:xfrm>
          <a:prstGeom prst="curvedConnector3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曲线 39">
            <a:extLst>
              <a:ext uri="{FF2B5EF4-FFF2-40B4-BE49-F238E27FC236}">
                <a16:creationId xmlns:a16="http://schemas.microsoft.com/office/drawing/2014/main" id="{8E42F40D-8204-45B4-8845-15FE719F4559}"/>
              </a:ext>
            </a:extLst>
          </p:cNvPr>
          <p:cNvCxnSpPr>
            <a:stCxn id="10" idx="5"/>
            <a:endCxn id="19" idx="1"/>
          </p:cNvCxnSpPr>
          <p:nvPr/>
        </p:nvCxnSpPr>
        <p:spPr>
          <a:xfrm flipV="1">
            <a:off x="5131204" y="3424939"/>
            <a:ext cx="1728638" cy="1248023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F49F8096-E5E5-416B-B997-4EEBC6DCD09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4277510" y="2247395"/>
            <a:ext cx="15494" cy="73562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2200CA91-A5DE-41A6-B439-39A879DF7165}"/>
              </a:ext>
            </a:extLst>
          </p:cNvPr>
          <p:cNvSpPr/>
          <p:nvPr/>
        </p:nvSpPr>
        <p:spPr>
          <a:xfrm>
            <a:off x="9627246" y="2458907"/>
            <a:ext cx="725213" cy="668721"/>
          </a:xfrm>
          <a:prstGeom prst="ellips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179625E1-764D-49CD-B46B-82F0CA063F4B}"/>
              </a:ext>
            </a:extLst>
          </p:cNvPr>
          <p:cNvCxnSpPr>
            <a:stCxn id="45" idx="7"/>
          </p:cNvCxnSpPr>
          <p:nvPr/>
        </p:nvCxnSpPr>
        <p:spPr>
          <a:xfrm flipH="1">
            <a:off x="10116945" y="2556839"/>
            <a:ext cx="129309" cy="162444"/>
          </a:xfrm>
          <a:prstGeom prst="line">
            <a:avLst/>
          </a:prstGeom>
          <a:ln w="571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C7A6F286-5AE3-449D-8C1E-35226133236C}"/>
              </a:ext>
            </a:extLst>
          </p:cNvPr>
          <p:cNvCxnSpPr>
            <a:cxnSpLocks/>
            <a:stCxn id="45" idx="7"/>
          </p:cNvCxnSpPr>
          <p:nvPr/>
        </p:nvCxnSpPr>
        <p:spPr>
          <a:xfrm>
            <a:off x="10246254" y="2556839"/>
            <a:ext cx="218640" cy="0"/>
          </a:xfrm>
          <a:prstGeom prst="line">
            <a:avLst/>
          </a:prstGeom>
          <a:ln w="571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CEFAA00A-32B9-4BBF-9489-30DB4510F6E2}"/>
              </a:ext>
            </a:extLst>
          </p:cNvPr>
          <p:cNvSpPr txBox="1"/>
          <p:nvPr/>
        </p:nvSpPr>
        <p:spPr>
          <a:xfrm>
            <a:off x="9223896" y="3225560"/>
            <a:ext cx="153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Compaction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4D25D6A-D873-459C-A6C6-733AC710FB00}"/>
              </a:ext>
            </a:extLst>
          </p:cNvPr>
          <p:cNvSpPr txBox="1"/>
          <p:nvPr/>
        </p:nvSpPr>
        <p:spPr>
          <a:xfrm>
            <a:off x="3988044" y="2284701"/>
            <a:ext cx="858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full</a:t>
            </a:r>
            <a:endParaRPr lang="zh-CN" altLang="en-US" sz="2000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DB496D5-3BE9-4D04-B0D3-BCB405BF270A}"/>
              </a:ext>
            </a:extLst>
          </p:cNvPr>
          <p:cNvSpPr txBox="1"/>
          <p:nvPr/>
        </p:nvSpPr>
        <p:spPr>
          <a:xfrm>
            <a:off x="5512117" y="2638061"/>
            <a:ext cx="858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flush</a:t>
            </a:r>
            <a:endParaRPr lang="zh-CN" altLang="en-US" sz="2000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E0D5B8E-2CF5-4B0F-9044-C111C7FD1160}"/>
              </a:ext>
            </a:extLst>
          </p:cNvPr>
          <p:cNvSpPr txBox="1"/>
          <p:nvPr/>
        </p:nvSpPr>
        <p:spPr>
          <a:xfrm>
            <a:off x="0" y="526268"/>
            <a:ext cx="2602522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读写流程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777C3DB-7163-4B82-8CFA-DBE64137C972}"/>
              </a:ext>
            </a:extLst>
          </p:cNvPr>
          <p:cNvSpPr txBox="1"/>
          <p:nvPr/>
        </p:nvSpPr>
        <p:spPr>
          <a:xfrm>
            <a:off x="940043" y="5729093"/>
            <a:ext cx="90831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LSM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树由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Active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MemTable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(AM)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Immutable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MemTable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(IM)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SSTable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三个重要部分组成。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3DB0FC7-2315-4482-A141-75F7EE6386BD}"/>
              </a:ext>
            </a:extLst>
          </p:cNvPr>
          <p:cNvCxnSpPr/>
          <p:nvPr/>
        </p:nvCxnSpPr>
        <p:spPr>
          <a:xfrm>
            <a:off x="7977115" y="2936999"/>
            <a:ext cx="0" cy="149675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3949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01"/>
    </mc:Choice>
    <mc:Fallback xmlns="">
      <p:transition spd="slow" advTm="24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7" grpId="0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2D41-4C32-45AA-A0FC-7C81BDCE14A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748971" y="4544493"/>
            <a:ext cx="6313056" cy="1210544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1800" b="0" i="0" kern="12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SSTable</a:t>
            </a:r>
            <a:r>
              <a:rPr lang="en-US" altLang="zh-CN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(Sorted String Table) : </a:t>
            </a:r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有序键值对集合，是</a:t>
            </a:r>
            <a:r>
              <a:rPr lang="en-US" altLang="zh-CN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LSM</a:t>
            </a:r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树组在磁盘中的数据结构</a:t>
            </a:r>
            <a:endParaRPr lang="en-US" altLang="zh-CN" sz="4400" b="0" i="0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9E191B8-D7DF-44D1-912B-619DBFDCFEA0}"/>
              </a:ext>
            </a:extLst>
          </p:cNvPr>
          <p:cNvSpPr/>
          <p:nvPr/>
        </p:nvSpPr>
        <p:spPr>
          <a:xfrm>
            <a:off x="204124" y="1250933"/>
            <a:ext cx="2321169" cy="45895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436240E-7621-4E9A-991E-F73634F8165D}"/>
              </a:ext>
            </a:extLst>
          </p:cNvPr>
          <p:cNvSpPr/>
          <p:nvPr/>
        </p:nvSpPr>
        <p:spPr>
          <a:xfrm>
            <a:off x="586937" y="1913287"/>
            <a:ext cx="1494692" cy="791308"/>
          </a:xfrm>
          <a:prstGeom prst="roundRect">
            <a:avLst/>
          </a:prstGeom>
          <a:solidFill>
            <a:srgbClr val="99FF9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Calibri" panose="020F0502020204030204" charset="0"/>
                <a:cs typeface="Calibri" panose="020F0502020204030204" charset="0"/>
              </a:rPr>
              <a:t>Active </a:t>
            </a:r>
            <a:r>
              <a:rPr lang="en-US" altLang="zh-CN" sz="2000" dirty="0" err="1">
                <a:latin typeface="Calibri" panose="020F0502020204030204" charset="0"/>
                <a:cs typeface="Calibri" panose="020F0502020204030204" charset="0"/>
              </a:rPr>
              <a:t>Memtable</a:t>
            </a:r>
            <a:endParaRPr lang="zh-CN" alt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6AF5090-5D6B-49D7-9C17-ED6FA56A2C2C}"/>
              </a:ext>
            </a:extLst>
          </p:cNvPr>
          <p:cNvSpPr/>
          <p:nvPr/>
        </p:nvSpPr>
        <p:spPr>
          <a:xfrm>
            <a:off x="602431" y="3440219"/>
            <a:ext cx="1494692" cy="7913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F9D9BF6-B42A-48C0-9ABA-1A5CC3322FBF}"/>
              </a:ext>
            </a:extLst>
          </p:cNvPr>
          <p:cNvSpPr/>
          <p:nvPr/>
        </p:nvSpPr>
        <p:spPr>
          <a:xfrm>
            <a:off x="474944" y="3621926"/>
            <a:ext cx="1494692" cy="7913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Calibri" panose="020F0502020204030204" charset="0"/>
                <a:cs typeface="Calibri" panose="020F0502020204030204" charset="0"/>
              </a:rPr>
              <a:t>Immutable</a:t>
            </a:r>
          </a:p>
          <a:p>
            <a:pPr algn="ctr"/>
            <a:r>
              <a:rPr lang="en-US" altLang="zh-CN" sz="2000" dirty="0" err="1">
                <a:latin typeface="Calibri" panose="020F0502020204030204" charset="0"/>
                <a:cs typeface="Calibri" panose="020F0502020204030204" charset="0"/>
              </a:rPr>
              <a:t>Memtable</a:t>
            </a:r>
            <a:endParaRPr lang="zh-CN" altLang="en-US" sz="20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立方体 23">
            <a:extLst>
              <a:ext uri="{FF2B5EF4-FFF2-40B4-BE49-F238E27FC236}">
                <a16:creationId xmlns:a16="http://schemas.microsoft.com/office/drawing/2014/main" id="{8034365F-F233-463D-92BA-473F658618B1}"/>
              </a:ext>
            </a:extLst>
          </p:cNvPr>
          <p:cNvSpPr/>
          <p:nvPr/>
        </p:nvSpPr>
        <p:spPr>
          <a:xfrm>
            <a:off x="474944" y="4833421"/>
            <a:ext cx="1713033" cy="791308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Block cache</a:t>
            </a:r>
            <a:endParaRPr lang="zh-CN" altLang="en-US" sz="2000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3D2273F-B588-4938-B8A8-80444137D19D}"/>
              </a:ext>
            </a:extLst>
          </p:cNvPr>
          <p:cNvSpPr txBox="1"/>
          <p:nvPr/>
        </p:nvSpPr>
        <p:spPr>
          <a:xfrm>
            <a:off x="584114" y="1283865"/>
            <a:ext cx="1494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Memory</a:t>
            </a:r>
            <a:endParaRPr lang="zh-CN" altLang="en-US" sz="2800" b="1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FBD56CB-4C0C-4EEC-81AD-7E2531C8B7FD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1334283" y="2704595"/>
            <a:ext cx="15494" cy="73562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EE4DF884-19CD-43CD-A5D0-FA4666E53000}"/>
              </a:ext>
            </a:extLst>
          </p:cNvPr>
          <p:cNvSpPr txBox="1"/>
          <p:nvPr/>
        </p:nvSpPr>
        <p:spPr>
          <a:xfrm>
            <a:off x="1044817" y="2741901"/>
            <a:ext cx="858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full</a:t>
            </a:r>
            <a:endParaRPr lang="zh-CN" altLang="en-US" sz="2000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7975BC1-5E66-4909-B720-BA634E5A4751}"/>
              </a:ext>
            </a:extLst>
          </p:cNvPr>
          <p:cNvSpPr/>
          <p:nvPr/>
        </p:nvSpPr>
        <p:spPr>
          <a:xfrm>
            <a:off x="2851992" y="1283865"/>
            <a:ext cx="2643622" cy="45895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02A867D-6DF3-4829-B74E-06D1F2FE9F44}"/>
              </a:ext>
            </a:extLst>
          </p:cNvPr>
          <p:cNvCxnSpPr>
            <a:cxnSpLocks/>
          </p:cNvCxnSpPr>
          <p:nvPr/>
        </p:nvCxnSpPr>
        <p:spPr>
          <a:xfrm>
            <a:off x="2830525" y="2483638"/>
            <a:ext cx="26650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流程图: 多文档 29">
            <a:extLst>
              <a:ext uri="{FF2B5EF4-FFF2-40B4-BE49-F238E27FC236}">
                <a16:creationId xmlns:a16="http://schemas.microsoft.com/office/drawing/2014/main" id="{57B2CDC5-924E-45AC-B4BD-9CF868EC7DA1}"/>
              </a:ext>
            </a:extLst>
          </p:cNvPr>
          <p:cNvSpPr/>
          <p:nvPr/>
        </p:nvSpPr>
        <p:spPr>
          <a:xfrm>
            <a:off x="3233685" y="1567453"/>
            <a:ext cx="1130767" cy="657292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WAL</a:t>
            </a:r>
            <a:endParaRPr lang="zh-CN" altLang="en-US" sz="2000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1" name="流程图: 过程 30">
            <a:extLst>
              <a:ext uri="{FF2B5EF4-FFF2-40B4-BE49-F238E27FC236}">
                <a16:creationId xmlns:a16="http://schemas.microsoft.com/office/drawing/2014/main" id="{0C54ECA6-03AA-4121-83A9-74C3FC91CE14}"/>
              </a:ext>
            </a:extLst>
          </p:cNvPr>
          <p:cNvSpPr/>
          <p:nvPr/>
        </p:nvSpPr>
        <p:spPr>
          <a:xfrm>
            <a:off x="2992852" y="2782577"/>
            <a:ext cx="1027289" cy="527533"/>
          </a:xfrm>
          <a:prstGeom prst="flowChartProcess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L0</a:t>
            </a:r>
          </a:p>
          <a:p>
            <a:pPr algn="ctr"/>
            <a:r>
              <a:rPr lang="en-US" altLang="zh-CN" dirty="0" err="1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SSTable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70AC781-E859-45F1-913D-758E7727B335}"/>
              </a:ext>
            </a:extLst>
          </p:cNvPr>
          <p:cNvSpPr txBox="1"/>
          <p:nvPr/>
        </p:nvSpPr>
        <p:spPr>
          <a:xfrm>
            <a:off x="4413177" y="1337402"/>
            <a:ext cx="90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Disk</a:t>
            </a:r>
            <a:endParaRPr lang="zh-CN" altLang="en-US" sz="2800" b="1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3" name="流程图: 过程 32">
            <a:extLst>
              <a:ext uri="{FF2B5EF4-FFF2-40B4-BE49-F238E27FC236}">
                <a16:creationId xmlns:a16="http://schemas.microsoft.com/office/drawing/2014/main" id="{1B4243B1-A071-4413-BD17-7EFF502D4CC5}"/>
              </a:ext>
            </a:extLst>
          </p:cNvPr>
          <p:cNvSpPr/>
          <p:nvPr/>
        </p:nvSpPr>
        <p:spPr>
          <a:xfrm>
            <a:off x="2992851" y="3651303"/>
            <a:ext cx="1027289" cy="527533"/>
          </a:xfrm>
          <a:prstGeom prst="flowChartProcess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L1</a:t>
            </a:r>
          </a:p>
          <a:p>
            <a:pPr algn="ctr"/>
            <a:r>
              <a:rPr lang="en-US" altLang="zh-CN" dirty="0" err="1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SSTable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流程图: 过程 33">
            <a:extLst>
              <a:ext uri="{FF2B5EF4-FFF2-40B4-BE49-F238E27FC236}">
                <a16:creationId xmlns:a16="http://schemas.microsoft.com/office/drawing/2014/main" id="{BD71E770-43A6-46F0-80ED-BA6EEC645767}"/>
              </a:ext>
            </a:extLst>
          </p:cNvPr>
          <p:cNvSpPr/>
          <p:nvPr/>
        </p:nvSpPr>
        <p:spPr>
          <a:xfrm>
            <a:off x="2992850" y="4602585"/>
            <a:ext cx="1027289" cy="527533"/>
          </a:xfrm>
          <a:prstGeom prst="flowChartProcess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L2</a:t>
            </a:r>
          </a:p>
          <a:p>
            <a:pPr algn="ctr"/>
            <a:r>
              <a:rPr lang="en-US" altLang="zh-CN" dirty="0" err="1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SSTable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CFF5B0FA-5350-4596-8DEC-301DAA162A51}"/>
              </a:ext>
            </a:extLst>
          </p:cNvPr>
          <p:cNvSpPr/>
          <p:nvPr/>
        </p:nvSpPr>
        <p:spPr>
          <a:xfrm>
            <a:off x="4459908" y="3420593"/>
            <a:ext cx="725213" cy="668721"/>
          </a:xfrm>
          <a:prstGeom prst="ellips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10D8018-2C2C-49F2-9D1E-A8653F707026}"/>
              </a:ext>
            </a:extLst>
          </p:cNvPr>
          <p:cNvCxnSpPr>
            <a:cxnSpLocks/>
            <a:stCxn id="38" idx="7"/>
          </p:cNvCxnSpPr>
          <p:nvPr/>
        </p:nvCxnSpPr>
        <p:spPr>
          <a:xfrm flipH="1">
            <a:off x="4949607" y="3518525"/>
            <a:ext cx="129309" cy="162444"/>
          </a:xfrm>
          <a:prstGeom prst="line">
            <a:avLst/>
          </a:prstGeom>
          <a:ln w="571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3EA7166-445C-4469-9A77-44B57C0D3ED6}"/>
              </a:ext>
            </a:extLst>
          </p:cNvPr>
          <p:cNvCxnSpPr>
            <a:cxnSpLocks/>
            <a:stCxn id="38" idx="7"/>
          </p:cNvCxnSpPr>
          <p:nvPr/>
        </p:nvCxnSpPr>
        <p:spPr>
          <a:xfrm>
            <a:off x="5078916" y="3518525"/>
            <a:ext cx="218640" cy="0"/>
          </a:xfrm>
          <a:prstGeom prst="line">
            <a:avLst/>
          </a:prstGeom>
          <a:ln w="571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C1AF300-D2A7-476B-9564-32D5196453E5}"/>
              </a:ext>
            </a:extLst>
          </p:cNvPr>
          <p:cNvSpPr txBox="1"/>
          <p:nvPr/>
        </p:nvSpPr>
        <p:spPr>
          <a:xfrm>
            <a:off x="4056558" y="4187246"/>
            <a:ext cx="153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Compaction</a:t>
            </a:r>
            <a:endParaRPr lang="zh-CN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5F3D292-4CC5-48FB-82F7-73055F534256}"/>
              </a:ext>
            </a:extLst>
          </p:cNvPr>
          <p:cNvSpPr txBox="1"/>
          <p:nvPr/>
        </p:nvSpPr>
        <p:spPr>
          <a:xfrm>
            <a:off x="0" y="458368"/>
            <a:ext cx="2602522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结构介绍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A4DCD26-7146-4E23-87ED-261F206DD13A}"/>
              </a:ext>
            </a:extLst>
          </p:cNvPr>
          <p:cNvSpPr txBox="1"/>
          <p:nvPr/>
        </p:nvSpPr>
        <p:spPr>
          <a:xfrm>
            <a:off x="5789946" y="1321407"/>
            <a:ext cx="6107722" cy="971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Active </a:t>
            </a:r>
            <a:r>
              <a:rPr lang="en-US" altLang="zh-CN" sz="1800" b="0" i="0" kern="12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MemTable</a:t>
            </a:r>
            <a:r>
              <a:rPr lang="en-US" altLang="zh-CN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(AM) : </a:t>
            </a:r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是在内存中的数据结构，用于保存最近更新的数据，会按照</a:t>
            </a:r>
            <a:r>
              <a:rPr lang="en-US" altLang="zh-CN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有序地组织这些数据</a:t>
            </a:r>
            <a:endParaRPr lang="en-US" altLang="zh-CN" sz="1800" b="0" i="0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649CC73-A90E-4C71-AA49-36D8F1BDDE6C}"/>
              </a:ext>
            </a:extLst>
          </p:cNvPr>
          <p:cNvSpPr txBox="1"/>
          <p:nvPr/>
        </p:nvSpPr>
        <p:spPr>
          <a:xfrm>
            <a:off x="5748971" y="2744992"/>
            <a:ext cx="6313056" cy="144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Immutable </a:t>
            </a:r>
            <a:r>
              <a:rPr lang="en-US" altLang="zh-CN" sz="1800" b="0" i="0" kern="12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MemTable</a:t>
            </a:r>
            <a:r>
              <a:rPr lang="en-US" altLang="zh-CN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(IM)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当 </a:t>
            </a:r>
            <a:r>
              <a:rPr lang="en-US" altLang="zh-CN" sz="1800" b="0" i="0" kern="12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MemTable</a:t>
            </a:r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达到一定大小后，会转化成</a:t>
            </a:r>
            <a:r>
              <a:rPr lang="en-US" altLang="zh-CN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Immutable </a:t>
            </a:r>
            <a:r>
              <a:rPr lang="en-US" altLang="zh-CN" sz="1800" b="0" i="0" kern="12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MemTable</a:t>
            </a:r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。写操作由新的</a:t>
            </a:r>
            <a:r>
              <a:rPr lang="en-US" altLang="zh-CN" sz="1800" b="0" i="0" kern="12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MemTable</a:t>
            </a:r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处理，在转存过程中不阻塞数据更新操作。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545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7"/>
    </mc:Choice>
    <mc:Fallback xmlns="">
      <p:transition spd="slow" advTm="6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6E2BD751-BE7C-4B1A-AC6D-71A6C4E71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584954"/>
              </p:ext>
            </p:extLst>
          </p:nvPr>
        </p:nvGraphicFramePr>
        <p:xfrm>
          <a:off x="4880790" y="5170252"/>
          <a:ext cx="4845456" cy="379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6104">
                  <a:extLst>
                    <a:ext uri="{9D8B030D-6E8A-4147-A177-3AD203B41FA5}">
                      <a16:colId xmlns:a16="http://schemas.microsoft.com/office/drawing/2014/main" val="1062162037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20110311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2626999585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2077602282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3342169304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1895760977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539455855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902473030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3217634790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3631729266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105887894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1422020451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4029658168"/>
                    </a:ext>
                  </a:extLst>
                </a:gridCol>
                <a:gridCol w="346104">
                  <a:extLst>
                    <a:ext uri="{9D8B030D-6E8A-4147-A177-3AD203B41FA5}">
                      <a16:colId xmlns:a16="http://schemas.microsoft.com/office/drawing/2014/main" val="4131983815"/>
                    </a:ext>
                  </a:extLst>
                </a:gridCol>
              </a:tblGrid>
              <a:tr h="379561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6845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47B99887-848B-40A0-BFFC-7A22320D93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8804640"/>
                  </p:ext>
                </p:extLst>
              </p:nvPr>
            </p:nvGraphicFramePr>
            <p:xfrm>
              <a:off x="1505624" y="4027785"/>
              <a:ext cx="2218988" cy="15220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9494">
                      <a:extLst>
                        <a:ext uri="{9D8B030D-6E8A-4147-A177-3AD203B41FA5}">
                          <a16:colId xmlns:a16="http://schemas.microsoft.com/office/drawing/2014/main" val="3350417456"/>
                        </a:ext>
                      </a:extLst>
                    </a:gridCol>
                    <a:gridCol w="1109494">
                      <a:extLst>
                        <a:ext uri="{9D8B030D-6E8A-4147-A177-3AD203B41FA5}">
                          <a16:colId xmlns:a16="http://schemas.microsoft.com/office/drawing/2014/main" val="3823150800"/>
                        </a:ext>
                      </a:extLst>
                    </a:gridCol>
                  </a:tblGrid>
                  <a:tr h="38050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𝐾𝑒</m:t>
                                </m:r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𝑂𝑓𝑓𝑒𝑠</m:t>
                                </m:r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026702"/>
                      </a:ext>
                    </a:extLst>
                  </a:tr>
                  <a:tr h="38050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𝐾𝑒</m:t>
                                </m:r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𝑂𝑓𝑓𝑒𝑠</m:t>
                                </m:r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347146"/>
                      </a:ext>
                    </a:extLst>
                  </a:tr>
                  <a:tr h="38050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𝐾𝑒</m:t>
                                </m:r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𝑂𝑓𝑓𝑒𝑠</m:t>
                                </m:r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3402342"/>
                      </a:ext>
                    </a:extLst>
                  </a:tr>
                  <a:tr h="38050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24116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3">
                <a:extLst>
                  <a:ext uri="{FF2B5EF4-FFF2-40B4-BE49-F238E27FC236}">
                    <a16:creationId xmlns:a16="http://schemas.microsoft.com/office/drawing/2014/main" id="{47B99887-848B-40A0-BFFC-7A22320D93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8804640"/>
                  </p:ext>
                </p:extLst>
              </p:nvPr>
            </p:nvGraphicFramePr>
            <p:xfrm>
              <a:off x="1505624" y="4027785"/>
              <a:ext cx="2218988" cy="15220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9494">
                      <a:extLst>
                        <a:ext uri="{9D8B030D-6E8A-4147-A177-3AD203B41FA5}">
                          <a16:colId xmlns:a16="http://schemas.microsoft.com/office/drawing/2014/main" val="3350417456"/>
                        </a:ext>
                      </a:extLst>
                    </a:gridCol>
                    <a:gridCol w="1109494">
                      <a:extLst>
                        <a:ext uri="{9D8B030D-6E8A-4147-A177-3AD203B41FA5}">
                          <a16:colId xmlns:a16="http://schemas.microsoft.com/office/drawing/2014/main" val="3823150800"/>
                        </a:ext>
                      </a:extLst>
                    </a:gridCol>
                  </a:tblGrid>
                  <a:tr h="38050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46" t="-1587" r="-101093" b="-30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1099" t="-1587" r="-1648" b="-30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026702"/>
                      </a:ext>
                    </a:extLst>
                  </a:tr>
                  <a:tr h="38050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46" t="-101587" r="-101093" b="-20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1099" t="-101587" r="-1648" b="-20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347146"/>
                      </a:ext>
                    </a:extLst>
                  </a:tr>
                  <a:tr h="38050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46" t="-204839" r="-101093" b="-10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1099" t="-204839" r="-1648" b="-1048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3402342"/>
                      </a:ext>
                    </a:extLst>
                  </a:tr>
                  <a:tr h="38050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46" t="-300000" r="-101093" b="-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1099" t="-300000" r="-1648" b="-31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24116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6A3B17F-7E06-4485-B94E-95934EAE1B09}"/>
              </a:ext>
            </a:extLst>
          </p:cNvPr>
          <p:cNvSpPr txBox="1"/>
          <p:nvPr/>
        </p:nvSpPr>
        <p:spPr>
          <a:xfrm>
            <a:off x="1505624" y="3658453"/>
            <a:ext cx="78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Index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CF02E38E-0579-4D73-BC0F-0A0C5ACCD9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433821"/>
                  </p:ext>
                </p:extLst>
              </p:nvPr>
            </p:nvGraphicFramePr>
            <p:xfrm>
              <a:off x="1922916" y="1541670"/>
              <a:ext cx="812800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val="2834440051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12912114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588360056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919016267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632267805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60760541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4155748795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329568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𝐾𝑒</m:t>
                                </m:r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𝑉𝑎𝑙𝑢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𝐾𝑒</m:t>
                                </m:r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𝑉𝑎𝑙𝑢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𝐾𝑒</m:t>
                                </m:r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𝑉𝑎𝑙𝑢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0062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CF02E38E-0579-4D73-BC0F-0A0C5ACCD9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433821"/>
                  </p:ext>
                </p:extLst>
              </p:nvPr>
            </p:nvGraphicFramePr>
            <p:xfrm>
              <a:off x="1922916" y="1541670"/>
              <a:ext cx="812800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val="2834440051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12912114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588360056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919016267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632267805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60760541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4155748795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32956828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599" t="-1613" r="-700000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00599" t="-1613" r="-600000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01807" t="-1613" r="-503614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300000" t="-1613" r="-400599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400000" t="-1613" r="-300599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500000" t="-1613" r="-200599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603614" t="-1613" r="-101807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699401" t="-1613" r="-1198" b="-48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0062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6B18C2C-E028-49F5-ADC4-BBD09ED4B8A6}"/>
                  </a:ext>
                </a:extLst>
              </p:cNvPr>
              <p:cNvSpPr txBox="1"/>
              <p:nvPr/>
            </p:nvSpPr>
            <p:spPr>
              <a:xfrm>
                <a:off x="6540978" y="3657600"/>
                <a:ext cx="13132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𝑘𝑒𝑦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6B18C2C-E028-49F5-ADC4-BBD09ED4B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978" y="3657600"/>
                <a:ext cx="1313234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42682D6A-C15A-4929-9F26-E8FD99D48D47}"/>
              </a:ext>
            </a:extLst>
          </p:cNvPr>
          <p:cNvCxnSpPr>
            <a:stCxn id="8" idx="2"/>
          </p:cNvCxnSpPr>
          <p:nvPr/>
        </p:nvCxnSpPr>
        <p:spPr>
          <a:xfrm rot="5400000">
            <a:off x="6239437" y="4221470"/>
            <a:ext cx="1152696" cy="76362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D102C422-00DF-4923-A797-33A04B05A8A4}"/>
              </a:ext>
            </a:extLst>
          </p:cNvPr>
          <p:cNvCxnSpPr>
            <a:stCxn id="8" idx="2"/>
          </p:cNvCxnSpPr>
          <p:nvPr/>
        </p:nvCxnSpPr>
        <p:spPr>
          <a:xfrm rot="16200000" flipH="1">
            <a:off x="6764554" y="4459973"/>
            <a:ext cx="1143320" cy="27723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52A1A8CF-9D18-4DE3-A731-02D96C27BECC}"/>
              </a:ext>
            </a:extLst>
          </p:cNvPr>
          <p:cNvCxnSpPr>
            <a:stCxn id="8" idx="2"/>
          </p:cNvCxnSpPr>
          <p:nvPr/>
        </p:nvCxnSpPr>
        <p:spPr>
          <a:xfrm rot="16200000" flipH="1">
            <a:off x="7090606" y="4133920"/>
            <a:ext cx="1152697" cy="93871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3DBB49C-CDA1-4845-9C8B-32F04772824F}"/>
                  </a:ext>
                </a:extLst>
              </p:cNvPr>
              <p:cNvSpPr txBox="1"/>
              <p:nvPr/>
            </p:nvSpPr>
            <p:spPr>
              <a:xfrm>
                <a:off x="6182271" y="4598591"/>
                <a:ext cx="7076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3DBB49C-CDA1-4845-9C8B-32F047728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271" y="4598591"/>
                <a:ext cx="707688" cy="369332"/>
              </a:xfrm>
              <a:prstGeom prst="rect">
                <a:avLst/>
              </a:prstGeom>
              <a:blipFill>
                <a:blip r:embed="rId7"/>
                <a:stretch>
                  <a:fillRect r="-4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E1E8BAD-D990-4622-965E-021DDAC75B61}"/>
                  </a:ext>
                </a:extLst>
              </p:cNvPr>
              <p:cNvSpPr txBox="1"/>
              <p:nvPr/>
            </p:nvSpPr>
            <p:spPr>
              <a:xfrm>
                <a:off x="6987235" y="4699756"/>
                <a:ext cx="7076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E1E8BAD-D990-4622-965E-021DDAC75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235" y="4699756"/>
                <a:ext cx="707688" cy="369332"/>
              </a:xfrm>
              <a:prstGeom prst="rect">
                <a:avLst/>
              </a:prstGeom>
              <a:blipFill>
                <a:blip r:embed="rId8"/>
                <a:stretch>
                  <a:fillRect r="-5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811E273-9993-4B7C-A9D2-8A24D13DF51F}"/>
                  </a:ext>
                </a:extLst>
              </p:cNvPr>
              <p:cNvSpPr txBox="1"/>
              <p:nvPr/>
            </p:nvSpPr>
            <p:spPr>
              <a:xfrm>
                <a:off x="7267394" y="4238640"/>
                <a:ext cx="7076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811E273-9993-4B7C-A9D2-8A24D13DF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394" y="4238640"/>
                <a:ext cx="707688" cy="369332"/>
              </a:xfrm>
              <a:prstGeom prst="rect">
                <a:avLst/>
              </a:prstGeom>
              <a:blipFill>
                <a:blip r:embed="rId9"/>
                <a:stretch>
                  <a:fillRect r="-5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B1936ECE-EFC2-46CF-B81D-0B007A7F5A84}"/>
              </a:ext>
            </a:extLst>
          </p:cNvPr>
          <p:cNvSpPr txBox="1"/>
          <p:nvPr/>
        </p:nvSpPr>
        <p:spPr>
          <a:xfrm>
            <a:off x="520025" y="2373478"/>
            <a:ext cx="11241915" cy="971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内存读取数据较快，因此为了加速查询主要需要优化磁盘数据查询。为了加快</a:t>
            </a:r>
            <a:r>
              <a:rPr lang="en-US" altLang="zh-CN" sz="1800" b="0" i="0" kern="12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SSTable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</a:t>
            </a:r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读取，可以使用</a:t>
            </a:r>
            <a:r>
              <a:rPr lang="en-US" altLang="zh-CN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的索引表以及布隆过滤器来加快</a:t>
            </a:r>
            <a:r>
              <a:rPr lang="en-US" altLang="zh-CN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的查找。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CCC74D-A4BF-48F3-B060-6EC7BF1457B3}"/>
              </a:ext>
            </a:extLst>
          </p:cNvPr>
          <p:cNvSpPr txBox="1"/>
          <p:nvPr/>
        </p:nvSpPr>
        <p:spPr>
          <a:xfrm>
            <a:off x="0" y="429150"/>
            <a:ext cx="1852245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查询加速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C4C967-300A-4AFB-83D3-8ABBCFFD32FD}"/>
              </a:ext>
            </a:extLst>
          </p:cNvPr>
          <p:cNvSpPr txBox="1"/>
          <p:nvPr/>
        </p:nvSpPr>
        <p:spPr>
          <a:xfrm>
            <a:off x="520025" y="983148"/>
            <a:ext cx="878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牺牲了读速率来换取写速率，那么如何尽可能保证读速率够高呢？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BE3907-AA73-4821-95C6-14D854A9F2DF}"/>
              </a:ext>
            </a:extLst>
          </p:cNvPr>
          <p:cNvSpPr txBox="1"/>
          <p:nvPr/>
        </p:nvSpPr>
        <p:spPr>
          <a:xfrm>
            <a:off x="5314544" y="2000443"/>
            <a:ext cx="98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SSTable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22A561-868A-4023-BE74-063943E1FCA8}"/>
              </a:ext>
            </a:extLst>
          </p:cNvPr>
          <p:cNvSpPr txBox="1"/>
          <p:nvPr/>
        </p:nvSpPr>
        <p:spPr>
          <a:xfrm>
            <a:off x="1852246" y="5734479"/>
            <a:ext cx="150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的索引表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A651C0-9F26-4D21-A85D-169B2A4D0912}"/>
              </a:ext>
            </a:extLst>
          </p:cNvPr>
          <p:cNvSpPr txBox="1"/>
          <p:nvPr/>
        </p:nvSpPr>
        <p:spPr>
          <a:xfrm>
            <a:off x="6756920" y="5730453"/>
            <a:ext cx="1686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kern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布隆过滤器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87D6209-DC39-4F1A-8F9F-8A777A5172FD}"/>
                  </a:ext>
                </a:extLst>
              </p:cNvPr>
              <p:cNvSpPr txBox="1"/>
              <p:nvPr/>
            </p:nvSpPr>
            <p:spPr>
              <a:xfrm>
                <a:off x="8147852" y="3657600"/>
                <a:ext cx="938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𝑞𝑢𝑒𝑟𝑦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87D6209-DC39-4F1A-8F9F-8A777A517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852" y="3657600"/>
                <a:ext cx="938720" cy="369332"/>
              </a:xfrm>
              <a:prstGeom prst="rect">
                <a:avLst/>
              </a:prstGeom>
              <a:blipFill>
                <a:blip r:embed="rId1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637598D8-0264-4073-A7D2-6D56B2E173E1}"/>
              </a:ext>
            </a:extLst>
          </p:cNvPr>
          <p:cNvCxnSpPr>
            <a:stCxn id="24" idx="2"/>
          </p:cNvCxnSpPr>
          <p:nvPr/>
        </p:nvCxnSpPr>
        <p:spPr>
          <a:xfrm rot="5400000">
            <a:off x="7657978" y="4189328"/>
            <a:ext cx="1121631" cy="796839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E36679E9-80A2-42BE-A911-0F798BE61A55}"/>
              </a:ext>
            </a:extLst>
          </p:cNvPr>
          <p:cNvCxnSpPr>
            <a:stCxn id="24" idx="2"/>
          </p:cNvCxnSpPr>
          <p:nvPr/>
        </p:nvCxnSpPr>
        <p:spPr>
          <a:xfrm rot="5400000">
            <a:off x="7806184" y="4368600"/>
            <a:ext cx="1152696" cy="469360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2E0A75CB-58BB-42B4-876B-601871A02EE3}"/>
              </a:ext>
            </a:extLst>
          </p:cNvPr>
          <p:cNvCxnSpPr>
            <a:stCxn id="24" idx="2"/>
          </p:cNvCxnSpPr>
          <p:nvPr/>
        </p:nvCxnSpPr>
        <p:spPr>
          <a:xfrm rot="16200000" flipH="1">
            <a:off x="8349098" y="4295046"/>
            <a:ext cx="1121630" cy="585402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697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83"/>
    </mc:Choice>
    <mc:Fallback xmlns="">
      <p:transition spd="slow" advTm="99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20" grpId="0"/>
      <p:bldP spid="21" grpId="0"/>
      <p:bldP spid="22" grpId="0"/>
      <p:bldP spid="14" grpId="0"/>
      <p:bldP spid="11" grpId="0"/>
      <p:bldP spid="23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C89CC43-6B5F-4FD7-815E-30383C83DAAC}"/>
              </a:ext>
            </a:extLst>
          </p:cNvPr>
          <p:cNvSpPr txBox="1"/>
          <p:nvPr/>
        </p:nvSpPr>
        <p:spPr>
          <a:xfrm>
            <a:off x="584839" y="1057816"/>
            <a:ext cx="10833437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读放大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读取数据时实际读取的数据量大于真正的数据量。例如在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树中需要先在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MemTable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查看当前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是否存在，不存在继续从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SSTable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中寻找。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写放大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写入数据时实际写入的数据量大于真正的数据量。例如在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树中写入时可能触发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Compact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操作，导致实际写入的数据量远大于该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的数据量。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空间放大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数据实际占用的磁盘空间比数据的真正大小更多。上面提到的冗余存储，对于一个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来说，只有最新的那条记录是有效的，而之前的记录都是可以被清理回收的。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916364-6FAF-4321-B34C-3AEB4A1DE01C}"/>
              </a:ext>
            </a:extLst>
          </p:cNvPr>
          <p:cNvSpPr txBox="1"/>
          <p:nvPr/>
        </p:nvSpPr>
        <p:spPr>
          <a:xfrm>
            <a:off x="0" y="596151"/>
            <a:ext cx="1899137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17DB50-CF87-4ED9-8FB2-FC388B56E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91" y="3699724"/>
            <a:ext cx="5995250" cy="29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3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90"/>
    </mc:Choice>
    <mc:Fallback xmlns="">
      <p:transition spd="slow" advTm="2979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BF3028-716E-41B2-8025-5AA331226F37}"/>
              </a:ext>
            </a:extLst>
          </p:cNvPr>
          <p:cNvSpPr txBox="1"/>
          <p:nvPr/>
        </p:nvSpPr>
        <p:spPr>
          <a:xfrm>
            <a:off x="0" y="537083"/>
            <a:ext cx="2754923" cy="461665"/>
          </a:xfrm>
          <a:prstGeom prst="rect">
            <a:avLst/>
          </a:prstGeom>
          <a:solidFill>
            <a:srgbClr val="CCCCFF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时序数据库简介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9A053C-5825-41D9-8666-318A07CD165A}"/>
              </a:ext>
            </a:extLst>
          </p:cNvPr>
          <p:cNvSpPr txBox="1"/>
          <p:nvPr/>
        </p:nvSpPr>
        <p:spPr>
          <a:xfrm>
            <a:off x="631371" y="1023257"/>
            <a:ext cx="1062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简单来说，时序数据库</a:t>
            </a: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(Time Series Database, TSDB)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就是存储时序数据的数据库。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C382FF-EC6B-48D6-84C3-92386D8EE1B4}"/>
              </a:ext>
            </a:extLst>
          </p:cNvPr>
          <p:cNvSpPr txBox="1"/>
          <p:nvPr/>
        </p:nvSpPr>
        <p:spPr>
          <a:xfrm>
            <a:off x="631371" y="1878763"/>
            <a:ext cx="10069286" cy="879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而时序数据是指按时间排序的记录序列。 数据是由环境传感器测量产生的数据，例如锅炉的水温，汽车的转速。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6A9C770-5060-40B0-BD48-25D17D118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870268"/>
              </p:ext>
            </p:extLst>
          </p:nvPr>
        </p:nvGraphicFramePr>
        <p:xfrm>
          <a:off x="2882118" y="3244601"/>
          <a:ext cx="4995790" cy="3169920"/>
        </p:xfrm>
        <a:graphic>
          <a:graphicData uri="http://schemas.openxmlformats.org/drawingml/2006/table">
            <a:tbl>
              <a:tblPr/>
              <a:tblGrid>
                <a:gridCol w="1977097">
                  <a:extLst>
                    <a:ext uri="{9D8B030D-6E8A-4147-A177-3AD203B41FA5}">
                      <a16:colId xmlns:a16="http://schemas.microsoft.com/office/drawing/2014/main" val="3005627699"/>
                    </a:ext>
                  </a:extLst>
                </a:gridCol>
                <a:gridCol w="1242646">
                  <a:extLst>
                    <a:ext uri="{9D8B030D-6E8A-4147-A177-3AD203B41FA5}">
                      <a16:colId xmlns:a16="http://schemas.microsoft.com/office/drawing/2014/main" val="4106765142"/>
                    </a:ext>
                  </a:extLst>
                </a:gridCol>
                <a:gridCol w="1776047">
                  <a:extLst>
                    <a:ext uri="{9D8B030D-6E8A-4147-A177-3AD203B41FA5}">
                      <a16:colId xmlns:a16="http://schemas.microsoft.com/office/drawing/2014/main" val="14445550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4F4F4F"/>
                          </a:solidFill>
                          <a:effectLst/>
                        </a:rPr>
                        <a:t>Timestamp</a:t>
                      </a:r>
                      <a:endParaRPr lang="zh-CN" altLang="en-US" b="1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4F4F4F"/>
                          </a:solidFill>
                          <a:effectLst/>
                        </a:rPr>
                        <a:t>Name</a:t>
                      </a:r>
                      <a:endParaRPr lang="zh-CN" altLang="en-US" b="1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4F4F4F"/>
                          </a:solidFill>
                          <a:effectLst/>
                        </a:rPr>
                        <a:t>Temperature</a:t>
                      </a:r>
                      <a:endParaRPr lang="zh-CN" altLang="en-US" b="1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703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1580950800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Jack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36.5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5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1580950800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Peter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36.9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22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1580950800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Harry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36.7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789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1580950800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Rose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36.3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098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1580950946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Peter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37.0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916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1580950957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Harry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36.6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29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1580951566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Peter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37.1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13737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DED2D53F-D560-43B4-BDF6-B3965B0FFEDE}"/>
              </a:ext>
            </a:extLst>
          </p:cNvPr>
          <p:cNvSpPr txBox="1"/>
          <p:nvPr/>
        </p:nvSpPr>
        <p:spPr>
          <a:xfrm>
            <a:off x="4302369" y="2875269"/>
            <a:ext cx="23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表：简单的时序数据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070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53"/>
    </mc:Choice>
    <mc:Fallback xmlns="">
      <p:transition spd="slow" advTm="41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D73D79D-608D-4E92-94EC-6B95412FD7EB}"/>
              </a:ext>
            </a:extLst>
          </p:cNvPr>
          <p:cNvSpPr txBox="1"/>
          <p:nvPr/>
        </p:nvSpPr>
        <p:spPr>
          <a:xfrm>
            <a:off x="0" y="462912"/>
            <a:ext cx="3776407" cy="46166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时序数据库关键技术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03B4AE-3F7E-4831-8086-BB15295FA654}"/>
              </a:ext>
            </a:extLst>
          </p:cNvPr>
          <p:cNvSpPr txBox="1"/>
          <p:nvPr/>
        </p:nvSpPr>
        <p:spPr>
          <a:xfrm>
            <a:off x="563760" y="1152143"/>
            <a:ext cx="3423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数据压缩：解决数据存储问题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FDA8F4-1DB4-4F22-BD8E-53D2F9F7CA1F}"/>
              </a:ext>
            </a:extLst>
          </p:cNvPr>
          <p:cNvSpPr txBox="1"/>
          <p:nvPr/>
        </p:nvSpPr>
        <p:spPr>
          <a:xfrm>
            <a:off x="703384" y="1516565"/>
            <a:ext cx="3652125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行式存储与列式存储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谁优谁劣？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A85AB92-D5B4-43C9-AFB2-EE39CF9A5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2567"/>
              </p:ext>
            </p:extLst>
          </p:nvPr>
        </p:nvGraphicFramePr>
        <p:xfrm>
          <a:off x="5308564" y="214230"/>
          <a:ext cx="4995790" cy="1981200"/>
        </p:xfrm>
        <a:graphic>
          <a:graphicData uri="http://schemas.openxmlformats.org/drawingml/2006/table">
            <a:tbl>
              <a:tblPr/>
              <a:tblGrid>
                <a:gridCol w="1977097">
                  <a:extLst>
                    <a:ext uri="{9D8B030D-6E8A-4147-A177-3AD203B41FA5}">
                      <a16:colId xmlns:a16="http://schemas.microsoft.com/office/drawing/2014/main" val="3005627699"/>
                    </a:ext>
                  </a:extLst>
                </a:gridCol>
                <a:gridCol w="1242646">
                  <a:extLst>
                    <a:ext uri="{9D8B030D-6E8A-4147-A177-3AD203B41FA5}">
                      <a16:colId xmlns:a16="http://schemas.microsoft.com/office/drawing/2014/main" val="4106765142"/>
                    </a:ext>
                  </a:extLst>
                </a:gridCol>
                <a:gridCol w="1776047">
                  <a:extLst>
                    <a:ext uri="{9D8B030D-6E8A-4147-A177-3AD203B41FA5}">
                      <a16:colId xmlns:a16="http://schemas.microsoft.com/office/drawing/2014/main" val="14445550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4F4F4F"/>
                          </a:solidFill>
                          <a:effectLst/>
                        </a:rPr>
                        <a:t>Timestamp</a:t>
                      </a:r>
                      <a:endParaRPr lang="zh-CN" altLang="en-US" b="1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4F4F4F"/>
                          </a:solidFill>
                          <a:effectLst/>
                        </a:rPr>
                        <a:t>Name</a:t>
                      </a:r>
                      <a:endParaRPr lang="zh-CN" altLang="en-US" b="1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4F4F4F"/>
                          </a:solidFill>
                          <a:effectLst/>
                        </a:rPr>
                        <a:t>Temperature</a:t>
                      </a:r>
                      <a:endParaRPr lang="zh-CN" altLang="en-US" b="1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703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1580950800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Jack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36.5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85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1580950800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Peter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36.9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22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1580950800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Harry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36.7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789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……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……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……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19152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FB1AEAD9-FA49-4F36-BDDA-F4E950FF2FF9}"/>
              </a:ext>
            </a:extLst>
          </p:cNvPr>
          <p:cNvSpPr/>
          <p:nvPr/>
        </p:nvSpPr>
        <p:spPr>
          <a:xfrm>
            <a:off x="1115049" y="3022072"/>
            <a:ext cx="9095750" cy="69904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BA4512-8AD3-4BEA-B29F-FED30192FED7}"/>
              </a:ext>
            </a:extLst>
          </p:cNvPr>
          <p:cNvSpPr txBox="1"/>
          <p:nvPr/>
        </p:nvSpPr>
        <p:spPr>
          <a:xfrm>
            <a:off x="1115050" y="3182628"/>
            <a:ext cx="151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1580950800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7A3703A-FC54-4FD2-9A42-A2B073968919}"/>
              </a:ext>
            </a:extLst>
          </p:cNvPr>
          <p:cNvCxnSpPr>
            <a:cxnSpLocks/>
          </p:cNvCxnSpPr>
          <p:nvPr/>
        </p:nvCxnSpPr>
        <p:spPr>
          <a:xfrm>
            <a:off x="2555631" y="3013477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E659A57-90A5-4A54-8B32-E43EBAD6CA93}"/>
              </a:ext>
            </a:extLst>
          </p:cNvPr>
          <p:cNvSpPr txBox="1"/>
          <p:nvPr/>
        </p:nvSpPr>
        <p:spPr>
          <a:xfrm>
            <a:off x="2555631" y="3182628"/>
            <a:ext cx="67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</a:rPr>
              <a:t>Jack</a:t>
            </a:r>
            <a:endParaRPr lang="zh-CN" altLang="en-US" b="1" dirty="0">
              <a:solidFill>
                <a:srgbClr val="4F4F4F"/>
              </a:solidFill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3680A02-C4F6-4B6B-B0FA-A4BCE34D1591}"/>
              </a:ext>
            </a:extLst>
          </p:cNvPr>
          <p:cNvCxnSpPr/>
          <p:nvPr/>
        </p:nvCxnSpPr>
        <p:spPr>
          <a:xfrm>
            <a:off x="8604865" y="3011291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880136D-E24E-45B8-8440-743260779886}"/>
              </a:ext>
            </a:extLst>
          </p:cNvPr>
          <p:cNvCxnSpPr>
            <a:cxnSpLocks/>
          </p:cNvCxnSpPr>
          <p:nvPr/>
        </p:nvCxnSpPr>
        <p:spPr>
          <a:xfrm>
            <a:off x="3200400" y="3013476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CC23888-B011-4EDF-9B94-B4E0C1603C72}"/>
              </a:ext>
            </a:extLst>
          </p:cNvPr>
          <p:cNvSpPr txBox="1"/>
          <p:nvPr/>
        </p:nvSpPr>
        <p:spPr>
          <a:xfrm>
            <a:off x="3130062" y="3193146"/>
            <a:ext cx="769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36.5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438B160-A700-4100-B437-01E20E7EC58B}"/>
              </a:ext>
            </a:extLst>
          </p:cNvPr>
          <p:cNvCxnSpPr>
            <a:cxnSpLocks/>
          </p:cNvCxnSpPr>
          <p:nvPr/>
        </p:nvCxnSpPr>
        <p:spPr>
          <a:xfrm>
            <a:off x="3804138" y="2575030"/>
            <a:ext cx="0" cy="1156599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9145FD6-BA87-4E96-902B-4E065D344FA0}"/>
              </a:ext>
            </a:extLst>
          </p:cNvPr>
          <p:cNvSpPr txBox="1"/>
          <p:nvPr/>
        </p:nvSpPr>
        <p:spPr>
          <a:xfrm>
            <a:off x="3776407" y="3182628"/>
            <a:ext cx="151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1580950800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B9F6E7A-AD5A-4ED3-BEE9-6BAABE4D0249}"/>
              </a:ext>
            </a:extLst>
          </p:cNvPr>
          <p:cNvCxnSpPr>
            <a:cxnSpLocks/>
          </p:cNvCxnSpPr>
          <p:nvPr/>
        </p:nvCxnSpPr>
        <p:spPr>
          <a:xfrm>
            <a:off x="5227136" y="3040134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BCCC2E2-0DD9-41BF-B4B8-33931D29DC89}"/>
              </a:ext>
            </a:extLst>
          </p:cNvPr>
          <p:cNvSpPr txBox="1"/>
          <p:nvPr/>
        </p:nvSpPr>
        <p:spPr>
          <a:xfrm>
            <a:off x="5156801" y="3182628"/>
            <a:ext cx="798406" cy="376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Peter</a:t>
            </a:r>
            <a:endParaRPr lang="zh-CN" altLang="en-US" b="1" dirty="0">
              <a:solidFill>
                <a:srgbClr val="4F4F4F"/>
              </a:solidFill>
              <a:effectLst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089D24E-3404-4B5C-8F7D-829041D4E9A5}"/>
              </a:ext>
            </a:extLst>
          </p:cNvPr>
          <p:cNvCxnSpPr>
            <a:cxnSpLocks/>
          </p:cNvCxnSpPr>
          <p:nvPr/>
        </p:nvCxnSpPr>
        <p:spPr>
          <a:xfrm>
            <a:off x="5867396" y="3040134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D3546AF5-64B6-471D-92EC-C610930973D4}"/>
              </a:ext>
            </a:extLst>
          </p:cNvPr>
          <p:cNvSpPr txBox="1"/>
          <p:nvPr/>
        </p:nvSpPr>
        <p:spPr>
          <a:xfrm>
            <a:off x="5786910" y="3180443"/>
            <a:ext cx="769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36.9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2150A48-3DC6-45BB-AE90-0F3F34048CC3}"/>
              </a:ext>
            </a:extLst>
          </p:cNvPr>
          <p:cNvCxnSpPr/>
          <p:nvPr/>
        </p:nvCxnSpPr>
        <p:spPr>
          <a:xfrm>
            <a:off x="7836877" y="3017774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BF418E2-AE33-427C-871E-113E8CF4BDFE}"/>
              </a:ext>
            </a:extLst>
          </p:cNvPr>
          <p:cNvCxnSpPr>
            <a:cxnSpLocks/>
          </p:cNvCxnSpPr>
          <p:nvPr/>
        </p:nvCxnSpPr>
        <p:spPr>
          <a:xfrm>
            <a:off x="6476999" y="2564512"/>
            <a:ext cx="0" cy="1156599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FBC82400-C827-4CF2-8C14-3E9745E75167}"/>
              </a:ext>
            </a:extLst>
          </p:cNvPr>
          <p:cNvSpPr txBox="1"/>
          <p:nvPr/>
        </p:nvSpPr>
        <p:spPr>
          <a:xfrm>
            <a:off x="6438657" y="3193146"/>
            <a:ext cx="151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1580950800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7D0494E-AC6A-429F-90BF-F5B463194864}"/>
              </a:ext>
            </a:extLst>
          </p:cNvPr>
          <p:cNvSpPr txBox="1"/>
          <p:nvPr/>
        </p:nvSpPr>
        <p:spPr>
          <a:xfrm>
            <a:off x="7806459" y="3197171"/>
            <a:ext cx="798406" cy="376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</a:rPr>
              <a:t>Harry</a:t>
            </a:r>
            <a:endParaRPr lang="zh-CN" altLang="en-US" b="1" dirty="0">
              <a:solidFill>
                <a:srgbClr val="4F4F4F"/>
              </a:solidFill>
              <a:effectLst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927D2EB-A00B-4B48-A65B-A7093AE72160}"/>
              </a:ext>
            </a:extLst>
          </p:cNvPr>
          <p:cNvSpPr txBox="1"/>
          <p:nvPr/>
        </p:nvSpPr>
        <p:spPr>
          <a:xfrm>
            <a:off x="8545245" y="3192874"/>
            <a:ext cx="769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36.7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956257D1-E29F-4005-A1E0-ECD513612EB7}"/>
              </a:ext>
            </a:extLst>
          </p:cNvPr>
          <p:cNvCxnSpPr>
            <a:cxnSpLocks/>
          </p:cNvCxnSpPr>
          <p:nvPr/>
        </p:nvCxnSpPr>
        <p:spPr>
          <a:xfrm>
            <a:off x="9196753" y="2575030"/>
            <a:ext cx="0" cy="1156599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810FC472-8DC9-41EF-AD03-36CA86596E71}"/>
              </a:ext>
            </a:extLst>
          </p:cNvPr>
          <p:cNvSpPr txBox="1"/>
          <p:nvPr/>
        </p:nvSpPr>
        <p:spPr>
          <a:xfrm>
            <a:off x="2295699" y="2497813"/>
            <a:ext cx="51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R1</a:t>
            </a:r>
            <a:endParaRPr lang="zh-CN" altLang="en-US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AAF42BE-12EE-4CB6-A18F-F1055F9C9DFE}"/>
              </a:ext>
            </a:extLst>
          </p:cNvPr>
          <p:cNvSpPr txBox="1"/>
          <p:nvPr/>
        </p:nvSpPr>
        <p:spPr>
          <a:xfrm>
            <a:off x="4984788" y="2473703"/>
            <a:ext cx="51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R2</a:t>
            </a:r>
            <a:endParaRPr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D9760F6-89B9-4B3E-BDB2-D618E85E1A15}"/>
              </a:ext>
            </a:extLst>
          </p:cNvPr>
          <p:cNvSpPr txBox="1"/>
          <p:nvPr/>
        </p:nvSpPr>
        <p:spPr>
          <a:xfrm>
            <a:off x="9436479" y="3142811"/>
            <a:ext cx="682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F4F4F"/>
                </a:solidFill>
                <a:effectLst/>
              </a:rPr>
              <a:t>……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6302188-E3C2-40B6-94AE-D1F0D912B22C}"/>
              </a:ext>
            </a:extLst>
          </p:cNvPr>
          <p:cNvSpPr txBox="1"/>
          <p:nvPr/>
        </p:nvSpPr>
        <p:spPr>
          <a:xfrm>
            <a:off x="7753699" y="2497813"/>
            <a:ext cx="51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R3</a:t>
            </a:r>
            <a:endParaRPr lang="zh-CN" altLang="en-US" b="1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2A9C11E-1BBC-420E-8590-ADF0617A976A}"/>
              </a:ext>
            </a:extLst>
          </p:cNvPr>
          <p:cNvSpPr/>
          <p:nvPr/>
        </p:nvSpPr>
        <p:spPr>
          <a:xfrm>
            <a:off x="1067850" y="4835724"/>
            <a:ext cx="9095750" cy="69904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EBF1E2C-508B-4D98-86E9-C5539B29834F}"/>
              </a:ext>
            </a:extLst>
          </p:cNvPr>
          <p:cNvSpPr txBox="1"/>
          <p:nvPr/>
        </p:nvSpPr>
        <p:spPr>
          <a:xfrm>
            <a:off x="1115050" y="5007061"/>
            <a:ext cx="151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1580950800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580D9EF0-1E4D-4130-84D6-1F80654A65EB}"/>
              </a:ext>
            </a:extLst>
          </p:cNvPr>
          <p:cNvCxnSpPr>
            <a:cxnSpLocks/>
          </p:cNvCxnSpPr>
          <p:nvPr/>
        </p:nvCxnSpPr>
        <p:spPr>
          <a:xfrm>
            <a:off x="2555631" y="4837910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906051BA-2425-464D-AAA3-26185AE9E5F2}"/>
              </a:ext>
            </a:extLst>
          </p:cNvPr>
          <p:cNvCxnSpPr/>
          <p:nvPr/>
        </p:nvCxnSpPr>
        <p:spPr>
          <a:xfrm>
            <a:off x="6327066" y="4831255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432F94DB-27CB-474B-B524-A234D21D1666}"/>
              </a:ext>
            </a:extLst>
          </p:cNvPr>
          <p:cNvSpPr txBox="1"/>
          <p:nvPr/>
        </p:nvSpPr>
        <p:spPr>
          <a:xfrm>
            <a:off x="2470501" y="5004875"/>
            <a:ext cx="151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1580950800</a:t>
            </a: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8AEE8B72-3682-414D-A1A7-B92DDAF531FE}"/>
              </a:ext>
            </a:extLst>
          </p:cNvPr>
          <p:cNvCxnSpPr>
            <a:cxnSpLocks/>
          </p:cNvCxnSpPr>
          <p:nvPr/>
        </p:nvCxnSpPr>
        <p:spPr>
          <a:xfrm>
            <a:off x="3899749" y="4856226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5CACBAC8-C513-408B-99A3-4C1E0092E482}"/>
              </a:ext>
            </a:extLst>
          </p:cNvPr>
          <p:cNvCxnSpPr/>
          <p:nvPr/>
        </p:nvCxnSpPr>
        <p:spPr>
          <a:xfrm>
            <a:off x="5241787" y="4837909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857AB510-DE51-4470-B5FC-60507A1EAEDB}"/>
              </a:ext>
            </a:extLst>
          </p:cNvPr>
          <p:cNvSpPr txBox="1"/>
          <p:nvPr/>
        </p:nvSpPr>
        <p:spPr>
          <a:xfrm>
            <a:off x="3856221" y="5004875"/>
            <a:ext cx="151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1580950800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FCC874A-38E5-4C56-93E1-8F0371A90301}"/>
              </a:ext>
            </a:extLst>
          </p:cNvPr>
          <p:cNvSpPr txBox="1"/>
          <p:nvPr/>
        </p:nvSpPr>
        <p:spPr>
          <a:xfrm>
            <a:off x="6774065" y="4996633"/>
            <a:ext cx="798406" cy="376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</a:rPr>
              <a:t>Harry</a:t>
            </a:r>
            <a:endParaRPr lang="zh-CN" altLang="en-US" b="1" dirty="0">
              <a:solidFill>
                <a:srgbClr val="4F4F4F"/>
              </a:solidFill>
              <a:effectLst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B8A3B82-D06F-4595-BFE6-8015168C6031}"/>
              </a:ext>
            </a:extLst>
          </p:cNvPr>
          <p:cNvSpPr txBox="1"/>
          <p:nvPr/>
        </p:nvSpPr>
        <p:spPr>
          <a:xfrm>
            <a:off x="9685677" y="4967243"/>
            <a:ext cx="682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F4F4F"/>
                </a:solidFill>
                <a:effectLst/>
              </a:rPr>
              <a:t>……</a:t>
            </a:r>
            <a:endParaRPr lang="zh-CN" altLang="en-US" dirty="0"/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D33FB42B-E374-45AD-8A95-D9FF74192EBD}"/>
              </a:ext>
            </a:extLst>
          </p:cNvPr>
          <p:cNvCxnSpPr>
            <a:cxnSpLocks/>
          </p:cNvCxnSpPr>
          <p:nvPr/>
        </p:nvCxnSpPr>
        <p:spPr>
          <a:xfrm>
            <a:off x="5752419" y="4376223"/>
            <a:ext cx="0" cy="1156599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B864C920-496D-4F78-A5C8-4C44BF5E184B}"/>
              </a:ext>
            </a:extLst>
          </p:cNvPr>
          <p:cNvSpPr txBox="1"/>
          <p:nvPr/>
        </p:nvSpPr>
        <p:spPr>
          <a:xfrm>
            <a:off x="5634715" y="4993373"/>
            <a:ext cx="772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</a:rPr>
              <a:t>Jack</a:t>
            </a:r>
            <a:endParaRPr lang="zh-CN" altLang="en-US" b="1" dirty="0">
              <a:solidFill>
                <a:srgbClr val="4F4F4F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BA81483-2467-4A8E-9337-A47AD01DD4C4}"/>
              </a:ext>
            </a:extLst>
          </p:cNvPr>
          <p:cNvSpPr txBox="1"/>
          <p:nvPr/>
        </p:nvSpPr>
        <p:spPr>
          <a:xfrm>
            <a:off x="6183300" y="5007061"/>
            <a:ext cx="789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Peter</a:t>
            </a:r>
            <a:endParaRPr lang="zh-CN" altLang="en-US" b="1" dirty="0">
              <a:solidFill>
                <a:srgbClr val="4F4F4F"/>
              </a:solidFill>
              <a:effectLst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2FF2F92D-B9E9-4DF4-8B98-C665A1877ECD}"/>
              </a:ext>
            </a:extLst>
          </p:cNvPr>
          <p:cNvCxnSpPr>
            <a:cxnSpLocks/>
          </p:cNvCxnSpPr>
          <p:nvPr/>
        </p:nvCxnSpPr>
        <p:spPr>
          <a:xfrm>
            <a:off x="8010698" y="4388943"/>
            <a:ext cx="0" cy="1156599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475F8037-0309-422F-95BA-423711674864}"/>
              </a:ext>
            </a:extLst>
          </p:cNvPr>
          <p:cNvSpPr txBox="1"/>
          <p:nvPr/>
        </p:nvSpPr>
        <p:spPr>
          <a:xfrm>
            <a:off x="7923569" y="4993373"/>
            <a:ext cx="769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36.5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A85B102-4607-4FE4-A461-99A3619174E4}"/>
              </a:ext>
            </a:extLst>
          </p:cNvPr>
          <p:cNvSpPr txBox="1"/>
          <p:nvPr/>
        </p:nvSpPr>
        <p:spPr>
          <a:xfrm>
            <a:off x="9009175" y="5009913"/>
            <a:ext cx="769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36.7</a:t>
            </a: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C631F66E-3527-45ED-B7A8-DAC854884691}"/>
              </a:ext>
            </a:extLst>
          </p:cNvPr>
          <p:cNvCxnSpPr>
            <a:cxnSpLocks/>
          </p:cNvCxnSpPr>
          <p:nvPr/>
        </p:nvCxnSpPr>
        <p:spPr>
          <a:xfrm>
            <a:off x="9685677" y="4846505"/>
            <a:ext cx="0" cy="707635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078F7B55-571B-477C-9CB5-97CFF97AD839}"/>
              </a:ext>
            </a:extLst>
          </p:cNvPr>
          <p:cNvCxnSpPr>
            <a:cxnSpLocks/>
          </p:cNvCxnSpPr>
          <p:nvPr/>
        </p:nvCxnSpPr>
        <p:spPr>
          <a:xfrm>
            <a:off x="6851128" y="4827129"/>
            <a:ext cx="0" cy="707635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4ECFC5A5-BE99-4872-80CF-B462CCD3CFA2}"/>
              </a:ext>
            </a:extLst>
          </p:cNvPr>
          <p:cNvSpPr txBox="1"/>
          <p:nvPr/>
        </p:nvSpPr>
        <p:spPr>
          <a:xfrm>
            <a:off x="8486092" y="5011141"/>
            <a:ext cx="769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36.9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C736D221-497C-4586-805B-1365CBD1F374}"/>
              </a:ext>
            </a:extLst>
          </p:cNvPr>
          <p:cNvCxnSpPr>
            <a:cxnSpLocks/>
          </p:cNvCxnSpPr>
          <p:nvPr/>
        </p:nvCxnSpPr>
        <p:spPr>
          <a:xfrm>
            <a:off x="9178651" y="4846505"/>
            <a:ext cx="0" cy="707635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8151943E-B7A4-4D1F-9E69-74DA2453260E}"/>
              </a:ext>
            </a:extLst>
          </p:cNvPr>
          <p:cNvCxnSpPr>
            <a:cxnSpLocks/>
          </p:cNvCxnSpPr>
          <p:nvPr/>
        </p:nvCxnSpPr>
        <p:spPr>
          <a:xfrm>
            <a:off x="8624774" y="4863205"/>
            <a:ext cx="0" cy="707635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FC100673-629E-477A-8A62-798A861023A3}"/>
              </a:ext>
            </a:extLst>
          </p:cNvPr>
          <p:cNvSpPr txBox="1"/>
          <p:nvPr/>
        </p:nvSpPr>
        <p:spPr>
          <a:xfrm>
            <a:off x="7516409" y="4932095"/>
            <a:ext cx="682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F4F4F"/>
                </a:solidFill>
                <a:effectLst/>
              </a:rPr>
              <a:t>……</a:t>
            </a:r>
            <a:endParaRPr lang="zh-CN" altLang="en-US" dirty="0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A24F65E-F75B-4A3A-9843-88FB428EB491}"/>
              </a:ext>
            </a:extLst>
          </p:cNvPr>
          <p:cNvCxnSpPr>
            <a:cxnSpLocks/>
          </p:cNvCxnSpPr>
          <p:nvPr/>
        </p:nvCxnSpPr>
        <p:spPr>
          <a:xfrm>
            <a:off x="7516409" y="4835724"/>
            <a:ext cx="0" cy="707635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F461E4F8-35F4-43F5-9E19-BC36CAE82436}"/>
              </a:ext>
            </a:extLst>
          </p:cNvPr>
          <p:cNvSpPr txBox="1"/>
          <p:nvPr/>
        </p:nvSpPr>
        <p:spPr>
          <a:xfrm>
            <a:off x="5195351" y="4964276"/>
            <a:ext cx="8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F4F4F"/>
                </a:solidFill>
                <a:effectLst/>
              </a:rPr>
              <a:t>……</a:t>
            </a:r>
            <a:endParaRPr lang="zh-CN" altLang="en-US" dirty="0"/>
          </a:p>
        </p:txBody>
      </p:sp>
      <p:sp>
        <p:nvSpPr>
          <p:cNvPr id="88" name="左大括号 87">
            <a:extLst>
              <a:ext uri="{FF2B5EF4-FFF2-40B4-BE49-F238E27FC236}">
                <a16:creationId xmlns:a16="http://schemas.microsoft.com/office/drawing/2014/main" id="{246CC049-4AAF-4224-BA9F-B89D87E3BCFF}"/>
              </a:ext>
            </a:extLst>
          </p:cNvPr>
          <p:cNvSpPr/>
          <p:nvPr/>
        </p:nvSpPr>
        <p:spPr>
          <a:xfrm rot="16200000">
            <a:off x="3199796" y="3441644"/>
            <a:ext cx="420674" cy="468456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155BACF3-DCCE-40B1-A3B9-EECD8873C608}"/>
              </a:ext>
            </a:extLst>
          </p:cNvPr>
          <p:cNvSpPr txBox="1"/>
          <p:nvPr/>
        </p:nvSpPr>
        <p:spPr>
          <a:xfrm>
            <a:off x="2674301" y="6012366"/>
            <a:ext cx="168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 Chunk</a:t>
            </a:r>
            <a:endParaRPr lang="zh-CN" altLang="en-US" b="1" dirty="0"/>
          </a:p>
        </p:txBody>
      </p:sp>
      <p:sp>
        <p:nvSpPr>
          <p:cNvPr id="90" name="左大括号 89">
            <a:extLst>
              <a:ext uri="{FF2B5EF4-FFF2-40B4-BE49-F238E27FC236}">
                <a16:creationId xmlns:a16="http://schemas.microsoft.com/office/drawing/2014/main" id="{64F66616-F53F-4511-B8FF-0B3B67D2314F}"/>
              </a:ext>
            </a:extLst>
          </p:cNvPr>
          <p:cNvSpPr/>
          <p:nvPr/>
        </p:nvSpPr>
        <p:spPr>
          <a:xfrm rot="16200000">
            <a:off x="6671223" y="4654787"/>
            <a:ext cx="420674" cy="2258282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1" name="左大括号 90">
            <a:extLst>
              <a:ext uri="{FF2B5EF4-FFF2-40B4-BE49-F238E27FC236}">
                <a16:creationId xmlns:a16="http://schemas.microsoft.com/office/drawing/2014/main" id="{366D03CA-138D-4C4A-A49B-63C3F57E87A3}"/>
              </a:ext>
            </a:extLst>
          </p:cNvPr>
          <p:cNvSpPr/>
          <p:nvPr/>
        </p:nvSpPr>
        <p:spPr>
          <a:xfrm rot="16200000">
            <a:off x="8884370" y="4680677"/>
            <a:ext cx="420674" cy="213778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38334432-1D16-4EE7-BE07-D9345C7DF32B}"/>
              </a:ext>
            </a:extLst>
          </p:cNvPr>
          <p:cNvSpPr txBox="1"/>
          <p:nvPr/>
        </p:nvSpPr>
        <p:spPr>
          <a:xfrm>
            <a:off x="6021049" y="6012366"/>
            <a:ext cx="168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 Chunk</a:t>
            </a:r>
            <a:endParaRPr lang="zh-CN" altLang="en-US" b="1" dirty="0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1FFF10CA-CBD7-40DC-AC6C-C1D13BD81586}"/>
              </a:ext>
            </a:extLst>
          </p:cNvPr>
          <p:cNvSpPr txBox="1"/>
          <p:nvPr/>
        </p:nvSpPr>
        <p:spPr>
          <a:xfrm>
            <a:off x="8376525" y="6012366"/>
            <a:ext cx="168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 Chunk</a:t>
            </a:r>
            <a:endParaRPr lang="zh-CN" altLang="en-US" b="1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36929CC-6573-43A7-ACBF-DDD577E38C8D}"/>
              </a:ext>
            </a:extLst>
          </p:cNvPr>
          <p:cNvSpPr txBox="1"/>
          <p:nvPr/>
        </p:nvSpPr>
        <p:spPr>
          <a:xfrm>
            <a:off x="4560477" y="3817361"/>
            <a:ext cx="1362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行式存储 </a:t>
            </a:r>
            <a:endParaRPr lang="zh-CN" altLang="en-US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705FF353-84DF-46D0-98B6-EE053EBFD85A}"/>
              </a:ext>
            </a:extLst>
          </p:cNvPr>
          <p:cNvSpPr txBox="1"/>
          <p:nvPr/>
        </p:nvSpPr>
        <p:spPr>
          <a:xfrm>
            <a:off x="4560477" y="6274438"/>
            <a:ext cx="1362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列式存储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dirty="0"/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4F4858A2-112C-4181-91DE-0E8AC0F4C9B4}"/>
              </a:ext>
            </a:extLst>
          </p:cNvPr>
          <p:cNvCxnSpPr>
            <a:cxnSpLocks/>
          </p:cNvCxnSpPr>
          <p:nvPr/>
        </p:nvCxnSpPr>
        <p:spPr>
          <a:xfrm>
            <a:off x="703384" y="4235140"/>
            <a:ext cx="10537971" cy="0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3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"/>
    </mc:Choice>
    <mc:Fallback xmlns="">
      <p:transition spd="slow" advTm="48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0DB15D3-14E4-4D6D-BF1E-21F505C606C6}"/>
              </a:ext>
            </a:extLst>
          </p:cNvPr>
          <p:cNvSpPr txBox="1"/>
          <p:nvPr/>
        </p:nvSpPr>
        <p:spPr>
          <a:xfrm>
            <a:off x="0" y="497686"/>
            <a:ext cx="2532184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行式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列式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B6478C-8B84-4FD3-AA6F-69458C47F8C8}"/>
              </a:ext>
            </a:extLst>
          </p:cNvPr>
          <p:cNvSpPr txBox="1"/>
          <p:nvPr/>
        </p:nvSpPr>
        <p:spPr>
          <a:xfrm>
            <a:off x="445477" y="956663"/>
            <a:ext cx="5474677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行式存储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把逻辑相关的数据在硬盘上放到一起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A5012A-1A1A-46A9-8E2A-A423606301CD}"/>
              </a:ext>
            </a:extLst>
          </p:cNvPr>
          <p:cNvSpPr txBox="1"/>
          <p:nvPr/>
        </p:nvSpPr>
        <p:spPr>
          <a:xfrm>
            <a:off x="445476" y="1739119"/>
            <a:ext cx="8932986" cy="1704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列式存储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将物理相关的数据放到一起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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只读投影列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e.g., 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select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Temperature 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from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table 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where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Temperature &gt; 36.5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数据编码和压缩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575736B-0D1E-453E-84F7-52BCC1F0B3C0}"/>
              </a:ext>
            </a:extLst>
          </p:cNvPr>
          <p:cNvSpPr/>
          <p:nvPr/>
        </p:nvSpPr>
        <p:spPr>
          <a:xfrm>
            <a:off x="1056127" y="3616702"/>
            <a:ext cx="9095750" cy="69904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EFF568D-8C51-4306-BF5A-1B0825F84A2A}"/>
              </a:ext>
            </a:extLst>
          </p:cNvPr>
          <p:cNvSpPr txBox="1"/>
          <p:nvPr/>
        </p:nvSpPr>
        <p:spPr>
          <a:xfrm>
            <a:off x="1103327" y="3788039"/>
            <a:ext cx="151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1580950800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F0958947-E6FC-4AF3-91B7-8D3B6B061B83}"/>
              </a:ext>
            </a:extLst>
          </p:cNvPr>
          <p:cNvCxnSpPr>
            <a:cxnSpLocks/>
          </p:cNvCxnSpPr>
          <p:nvPr/>
        </p:nvCxnSpPr>
        <p:spPr>
          <a:xfrm>
            <a:off x="2543908" y="3618888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28B5B6CC-C391-41DE-90F5-A03816AA30AF}"/>
              </a:ext>
            </a:extLst>
          </p:cNvPr>
          <p:cNvCxnSpPr/>
          <p:nvPr/>
        </p:nvCxnSpPr>
        <p:spPr>
          <a:xfrm>
            <a:off x="6315343" y="3612233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D6CDCB0D-E701-4BC9-9388-CE6E1B84B22F}"/>
              </a:ext>
            </a:extLst>
          </p:cNvPr>
          <p:cNvSpPr txBox="1"/>
          <p:nvPr/>
        </p:nvSpPr>
        <p:spPr>
          <a:xfrm>
            <a:off x="2458778" y="3785853"/>
            <a:ext cx="151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1580950800</a:t>
            </a: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96CC4D0D-25F9-4B4B-A038-EB41FEFD66C4}"/>
              </a:ext>
            </a:extLst>
          </p:cNvPr>
          <p:cNvCxnSpPr>
            <a:cxnSpLocks/>
          </p:cNvCxnSpPr>
          <p:nvPr/>
        </p:nvCxnSpPr>
        <p:spPr>
          <a:xfrm>
            <a:off x="3888026" y="3637204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51361F88-3C3C-4565-A00F-76FDB6ADA1D0}"/>
              </a:ext>
            </a:extLst>
          </p:cNvPr>
          <p:cNvCxnSpPr/>
          <p:nvPr/>
        </p:nvCxnSpPr>
        <p:spPr>
          <a:xfrm>
            <a:off x="5230064" y="3618887"/>
            <a:ext cx="0" cy="707635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CB45C145-1109-435A-90B5-9747C6CB78E6}"/>
              </a:ext>
            </a:extLst>
          </p:cNvPr>
          <p:cNvSpPr txBox="1"/>
          <p:nvPr/>
        </p:nvSpPr>
        <p:spPr>
          <a:xfrm>
            <a:off x="3844498" y="3785853"/>
            <a:ext cx="151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1580950800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AF52B5AD-987D-49CC-BAE0-94051798E823}"/>
              </a:ext>
            </a:extLst>
          </p:cNvPr>
          <p:cNvSpPr txBox="1"/>
          <p:nvPr/>
        </p:nvSpPr>
        <p:spPr>
          <a:xfrm>
            <a:off x="6762342" y="3777611"/>
            <a:ext cx="798406" cy="376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</a:rPr>
              <a:t>Harry</a:t>
            </a:r>
            <a:endParaRPr lang="zh-CN" altLang="en-US" b="1" dirty="0">
              <a:solidFill>
                <a:srgbClr val="4F4F4F"/>
              </a:solidFill>
              <a:effectLst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E1F5F72-0453-43F4-B300-85189BEBAFAB}"/>
              </a:ext>
            </a:extLst>
          </p:cNvPr>
          <p:cNvSpPr txBox="1"/>
          <p:nvPr/>
        </p:nvSpPr>
        <p:spPr>
          <a:xfrm>
            <a:off x="9673954" y="3748221"/>
            <a:ext cx="682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F4F4F"/>
                </a:solidFill>
                <a:effectLst/>
              </a:rPr>
              <a:t>……</a:t>
            </a:r>
            <a:endParaRPr lang="zh-CN" altLang="en-US" dirty="0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0C3BFA7E-EA30-4C5E-8249-49684DF14EA3}"/>
              </a:ext>
            </a:extLst>
          </p:cNvPr>
          <p:cNvCxnSpPr>
            <a:cxnSpLocks/>
          </p:cNvCxnSpPr>
          <p:nvPr/>
        </p:nvCxnSpPr>
        <p:spPr>
          <a:xfrm>
            <a:off x="5740696" y="3157201"/>
            <a:ext cx="0" cy="1156599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9EFE5760-E9F8-48E0-870B-73D3ECE1EE68}"/>
              </a:ext>
            </a:extLst>
          </p:cNvPr>
          <p:cNvSpPr txBox="1"/>
          <p:nvPr/>
        </p:nvSpPr>
        <p:spPr>
          <a:xfrm>
            <a:off x="5622992" y="3774351"/>
            <a:ext cx="772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</a:rPr>
              <a:t>Jack</a:t>
            </a:r>
            <a:endParaRPr lang="zh-CN" altLang="en-US" b="1" dirty="0">
              <a:solidFill>
                <a:srgbClr val="4F4F4F"/>
              </a:solidFill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8E30A63-E617-4FB0-9FD9-026C2A23209E}"/>
              </a:ext>
            </a:extLst>
          </p:cNvPr>
          <p:cNvSpPr txBox="1"/>
          <p:nvPr/>
        </p:nvSpPr>
        <p:spPr>
          <a:xfrm>
            <a:off x="6171577" y="3788039"/>
            <a:ext cx="789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Peter</a:t>
            </a:r>
            <a:endParaRPr lang="zh-CN" altLang="en-US" b="1" dirty="0">
              <a:solidFill>
                <a:srgbClr val="4F4F4F"/>
              </a:solidFill>
              <a:effectLst/>
            </a:endParaRP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589C5526-3ADA-4FA2-B88B-40B14AC24A9B}"/>
              </a:ext>
            </a:extLst>
          </p:cNvPr>
          <p:cNvCxnSpPr>
            <a:cxnSpLocks/>
          </p:cNvCxnSpPr>
          <p:nvPr/>
        </p:nvCxnSpPr>
        <p:spPr>
          <a:xfrm>
            <a:off x="7998975" y="3169921"/>
            <a:ext cx="0" cy="1156599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52B28706-D241-4765-83EF-E332A532ECEF}"/>
              </a:ext>
            </a:extLst>
          </p:cNvPr>
          <p:cNvSpPr txBox="1"/>
          <p:nvPr/>
        </p:nvSpPr>
        <p:spPr>
          <a:xfrm>
            <a:off x="7911846" y="3774351"/>
            <a:ext cx="769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36.5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CEA1F11-D0AB-49A4-9F7B-5B625FBFA330}"/>
              </a:ext>
            </a:extLst>
          </p:cNvPr>
          <p:cNvSpPr txBox="1"/>
          <p:nvPr/>
        </p:nvSpPr>
        <p:spPr>
          <a:xfrm>
            <a:off x="8997452" y="3790891"/>
            <a:ext cx="769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36.7</a:t>
            </a:r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F0EBD6B9-BF1E-45BA-904C-24066DABA1CE}"/>
              </a:ext>
            </a:extLst>
          </p:cNvPr>
          <p:cNvCxnSpPr>
            <a:cxnSpLocks/>
          </p:cNvCxnSpPr>
          <p:nvPr/>
        </p:nvCxnSpPr>
        <p:spPr>
          <a:xfrm>
            <a:off x="9673954" y="3627483"/>
            <a:ext cx="0" cy="707635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C44E8999-2555-4B26-B813-386186CAB118}"/>
              </a:ext>
            </a:extLst>
          </p:cNvPr>
          <p:cNvCxnSpPr>
            <a:cxnSpLocks/>
          </p:cNvCxnSpPr>
          <p:nvPr/>
        </p:nvCxnSpPr>
        <p:spPr>
          <a:xfrm>
            <a:off x="6839405" y="3608107"/>
            <a:ext cx="0" cy="707635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6266B753-43C2-4F59-95B0-4E5031C6B235}"/>
              </a:ext>
            </a:extLst>
          </p:cNvPr>
          <p:cNvSpPr txBox="1"/>
          <p:nvPr/>
        </p:nvSpPr>
        <p:spPr>
          <a:xfrm>
            <a:off x="8474369" y="3792119"/>
            <a:ext cx="769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36.9</a:t>
            </a: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38ED006E-28C5-43B5-820C-56D069E8C967}"/>
              </a:ext>
            </a:extLst>
          </p:cNvPr>
          <p:cNvCxnSpPr>
            <a:cxnSpLocks/>
          </p:cNvCxnSpPr>
          <p:nvPr/>
        </p:nvCxnSpPr>
        <p:spPr>
          <a:xfrm>
            <a:off x="9166928" y="3627483"/>
            <a:ext cx="0" cy="707635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483ED42-0434-4245-89C7-01EEF915BA92}"/>
              </a:ext>
            </a:extLst>
          </p:cNvPr>
          <p:cNvCxnSpPr>
            <a:cxnSpLocks/>
          </p:cNvCxnSpPr>
          <p:nvPr/>
        </p:nvCxnSpPr>
        <p:spPr>
          <a:xfrm>
            <a:off x="8613051" y="3644183"/>
            <a:ext cx="0" cy="707635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AEAE5F27-57C5-430E-8503-788D16B480AF}"/>
              </a:ext>
            </a:extLst>
          </p:cNvPr>
          <p:cNvSpPr txBox="1"/>
          <p:nvPr/>
        </p:nvSpPr>
        <p:spPr>
          <a:xfrm>
            <a:off x="7504686" y="3713073"/>
            <a:ext cx="682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F4F4F"/>
                </a:solidFill>
                <a:effectLst/>
              </a:rPr>
              <a:t>……</a:t>
            </a:r>
            <a:endParaRPr lang="zh-CN" altLang="en-US" dirty="0"/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7527AE31-8936-43B4-96D1-AAF3C3CC7BEC}"/>
              </a:ext>
            </a:extLst>
          </p:cNvPr>
          <p:cNvCxnSpPr>
            <a:cxnSpLocks/>
          </p:cNvCxnSpPr>
          <p:nvPr/>
        </p:nvCxnSpPr>
        <p:spPr>
          <a:xfrm>
            <a:off x="7504686" y="3616702"/>
            <a:ext cx="0" cy="707635"/>
          </a:xfrm>
          <a:prstGeom prst="line">
            <a:avLst/>
          </a:prstGeom>
          <a:ln w="1905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3C9CBCF4-3B56-4E7B-8FFB-98585777FCC2}"/>
              </a:ext>
            </a:extLst>
          </p:cNvPr>
          <p:cNvSpPr txBox="1"/>
          <p:nvPr/>
        </p:nvSpPr>
        <p:spPr>
          <a:xfrm>
            <a:off x="5183628" y="3745254"/>
            <a:ext cx="81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F4F4F"/>
                </a:solidFill>
                <a:effectLst/>
              </a:rPr>
              <a:t>……</a:t>
            </a:r>
            <a:endParaRPr lang="zh-CN" altLang="en-US" dirty="0"/>
          </a:p>
        </p:txBody>
      </p:sp>
      <p:sp>
        <p:nvSpPr>
          <p:cNvPr id="89" name="左大括号 88">
            <a:extLst>
              <a:ext uri="{FF2B5EF4-FFF2-40B4-BE49-F238E27FC236}">
                <a16:creationId xmlns:a16="http://schemas.microsoft.com/office/drawing/2014/main" id="{6239C97F-D888-4F7A-B544-4986DEDC7113}"/>
              </a:ext>
            </a:extLst>
          </p:cNvPr>
          <p:cNvSpPr/>
          <p:nvPr/>
        </p:nvSpPr>
        <p:spPr>
          <a:xfrm rot="16200000">
            <a:off x="3188073" y="2222622"/>
            <a:ext cx="420674" cy="468456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9AAC99D7-32B8-44B2-9306-7C85073B07CA}"/>
              </a:ext>
            </a:extLst>
          </p:cNvPr>
          <p:cNvSpPr txBox="1"/>
          <p:nvPr/>
        </p:nvSpPr>
        <p:spPr>
          <a:xfrm>
            <a:off x="2662578" y="4793344"/>
            <a:ext cx="168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 Chunk</a:t>
            </a:r>
            <a:endParaRPr lang="zh-CN" altLang="en-US" b="1" dirty="0"/>
          </a:p>
        </p:txBody>
      </p:sp>
      <p:sp>
        <p:nvSpPr>
          <p:cNvPr id="91" name="左大括号 90">
            <a:extLst>
              <a:ext uri="{FF2B5EF4-FFF2-40B4-BE49-F238E27FC236}">
                <a16:creationId xmlns:a16="http://schemas.microsoft.com/office/drawing/2014/main" id="{2728FEF8-F573-4798-910F-3866CB3D3739}"/>
              </a:ext>
            </a:extLst>
          </p:cNvPr>
          <p:cNvSpPr/>
          <p:nvPr/>
        </p:nvSpPr>
        <p:spPr>
          <a:xfrm rot="16200000">
            <a:off x="6659500" y="3435765"/>
            <a:ext cx="420674" cy="2258282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左大括号 91">
            <a:extLst>
              <a:ext uri="{FF2B5EF4-FFF2-40B4-BE49-F238E27FC236}">
                <a16:creationId xmlns:a16="http://schemas.microsoft.com/office/drawing/2014/main" id="{2639EF0E-7BAB-4998-8C58-9251A434B598}"/>
              </a:ext>
            </a:extLst>
          </p:cNvPr>
          <p:cNvSpPr/>
          <p:nvPr/>
        </p:nvSpPr>
        <p:spPr>
          <a:xfrm rot="16200000">
            <a:off x="8872647" y="3461655"/>
            <a:ext cx="420674" cy="213778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EE8D18DD-DFDF-4B93-9E29-D922A3857F88}"/>
              </a:ext>
            </a:extLst>
          </p:cNvPr>
          <p:cNvSpPr txBox="1"/>
          <p:nvPr/>
        </p:nvSpPr>
        <p:spPr>
          <a:xfrm>
            <a:off x="6009326" y="4793344"/>
            <a:ext cx="168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 Chunk</a:t>
            </a:r>
            <a:endParaRPr lang="zh-CN" altLang="en-US" b="1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16D944F5-9DF4-454B-A73C-4BDFF6132B81}"/>
              </a:ext>
            </a:extLst>
          </p:cNvPr>
          <p:cNvSpPr txBox="1"/>
          <p:nvPr/>
        </p:nvSpPr>
        <p:spPr>
          <a:xfrm>
            <a:off x="8364802" y="4793344"/>
            <a:ext cx="168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 Chunk</a:t>
            </a:r>
            <a:endParaRPr lang="zh-CN" altLang="en-US" b="1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94E23BDA-CD87-4400-ADEB-87D7887721CC}"/>
              </a:ext>
            </a:extLst>
          </p:cNvPr>
          <p:cNvSpPr txBox="1"/>
          <p:nvPr/>
        </p:nvSpPr>
        <p:spPr>
          <a:xfrm>
            <a:off x="4548754" y="5055416"/>
            <a:ext cx="1362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列式存储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dirty="0"/>
          </a:p>
        </p:txBody>
      </p:sp>
      <p:graphicFrame>
        <p:nvGraphicFramePr>
          <p:cNvPr id="96" name="表格 96">
            <a:extLst>
              <a:ext uri="{FF2B5EF4-FFF2-40B4-BE49-F238E27FC236}">
                <a16:creationId xmlns:a16="http://schemas.microsoft.com/office/drawing/2014/main" id="{934BE93F-B49D-43B4-A31A-94154BF5E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752492"/>
              </p:ext>
            </p:extLst>
          </p:nvPr>
        </p:nvGraphicFramePr>
        <p:xfrm>
          <a:off x="2239793" y="5992874"/>
          <a:ext cx="1954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592">
                  <a:extLst>
                    <a:ext uri="{9D8B030D-6E8A-4147-A177-3AD203B41FA5}">
                      <a16:colId xmlns:a16="http://schemas.microsoft.com/office/drawing/2014/main" val="801233547"/>
                    </a:ext>
                  </a:extLst>
                </a:gridCol>
                <a:gridCol w="488592">
                  <a:extLst>
                    <a:ext uri="{9D8B030D-6E8A-4147-A177-3AD203B41FA5}">
                      <a16:colId xmlns:a16="http://schemas.microsoft.com/office/drawing/2014/main" val="3477759556"/>
                    </a:ext>
                  </a:extLst>
                </a:gridCol>
                <a:gridCol w="488592">
                  <a:extLst>
                    <a:ext uri="{9D8B030D-6E8A-4147-A177-3AD203B41FA5}">
                      <a16:colId xmlns:a16="http://schemas.microsoft.com/office/drawing/2014/main" val="2385147617"/>
                    </a:ext>
                  </a:extLst>
                </a:gridCol>
                <a:gridCol w="488592">
                  <a:extLst>
                    <a:ext uri="{9D8B030D-6E8A-4147-A177-3AD203B41FA5}">
                      <a16:colId xmlns:a16="http://schemas.microsoft.com/office/drawing/2014/main" val="245341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47547"/>
                  </a:ext>
                </a:extLst>
              </a:tr>
            </a:tbl>
          </a:graphicData>
        </a:graphic>
      </p:graphicFrame>
      <p:sp>
        <p:nvSpPr>
          <p:cNvPr id="97" name="文本框 96">
            <a:extLst>
              <a:ext uri="{FF2B5EF4-FFF2-40B4-BE49-F238E27FC236}">
                <a16:creationId xmlns:a16="http://schemas.microsoft.com/office/drawing/2014/main" id="{F72C46A1-91CF-4852-B33A-9B2337BDB608}"/>
              </a:ext>
            </a:extLst>
          </p:cNvPr>
          <p:cNvSpPr txBox="1"/>
          <p:nvPr/>
        </p:nvSpPr>
        <p:spPr>
          <a:xfrm>
            <a:off x="1123396" y="5501072"/>
            <a:ext cx="151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F4F4F"/>
                </a:solidFill>
                <a:effectLst/>
              </a:rPr>
              <a:t>1580950800</a:t>
            </a:r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B2AD64EF-E782-4033-94CD-B361F0409293}"/>
              </a:ext>
            </a:extLst>
          </p:cNvPr>
          <p:cNvCxnSpPr>
            <a:cxnSpLocks/>
            <a:endCxn id="97" idx="2"/>
          </p:cNvCxnSpPr>
          <p:nvPr/>
        </p:nvCxnSpPr>
        <p:spPr>
          <a:xfrm flipV="1">
            <a:off x="1881595" y="5870404"/>
            <a:ext cx="0" cy="388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连接符: 曲线 101">
            <a:extLst>
              <a:ext uri="{FF2B5EF4-FFF2-40B4-BE49-F238E27FC236}">
                <a16:creationId xmlns:a16="http://schemas.microsoft.com/office/drawing/2014/main" id="{E4540B49-ED33-4C32-BFBD-EF36381F0438}"/>
              </a:ext>
            </a:extLst>
          </p:cNvPr>
          <p:cNvCxnSpPr>
            <a:cxnSpLocks/>
            <a:stCxn id="66" idx="1"/>
            <a:endCxn id="96" idx="1"/>
          </p:cNvCxnSpPr>
          <p:nvPr/>
        </p:nvCxnSpPr>
        <p:spPr>
          <a:xfrm rot="10800000" flipH="1" flipV="1">
            <a:off x="1103327" y="3972704"/>
            <a:ext cx="1136466" cy="2205589"/>
          </a:xfrm>
          <a:prstGeom prst="curvedConnector3">
            <a:avLst>
              <a:gd name="adj1" fmla="val -201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186CD6C3-4552-4A22-9D3E-63F16E2B9F15}"/>
              </a:ext>
            </a:extLst>
          </p:cNvPr>
          <p:cNvSpPr txBox="1"/>
          <p:nvPr/>
        </p:nvSpPr>
        <p:spPr>
          <a:xfrm>
            <a:off x="2532184" y="6486184"/>
            <a:ext cx="1128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差值存储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399161F-CA2A-4DE7-A649-62A2DF0D1956}"/>
              </a:ext>
            </a:extLst>
          </p:cNvPr>
          <p:cNvCxnSpPr/>
          <p:nvPr/>
        </p:nvCxnSpPr>
        <p:spPr>
          <a:xfrm>
            <a:off x="4337503" y="6178293"/>
            <a:ext cx="1308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38251A84-20B7-49BA-9408-B07FAB84D25C}"/>
              </a:ext>
            </a:extLst>
          </p:cNvPr>
          <p:cNvSpPr txBox="1"/>
          <p:nvPr/>
        </p:nvSpPr>
        <p:spPr>
          <a:xfrm>
            <a:off x="5646179" y="5995917"/>
            <a:ext cx="1543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3 |‘0’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0204631-5981-4DCC-A149-7015676A61F1}"/>
              </a:ext>
            </a:extLst>
          </p:cNvPr>
          <p:cNvSpPr txBox="1"/>
          <p:nvPr/>
        </p:nvSpPr>
        <p:spPr>
          <a:xfrm>
            <a:off x="5721142" y="6370341"/>
            <a:ext cx="1349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游程编码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248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23"/>
    </mc:Choice>
    <mc:Fallback xmlns="">
      <p:transition spd="slow" advTm="14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94CF36-68AE-423E-9D11-8B6B665EE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8" y="683345"/>
            <a:ext cx="9039194" cy="5491309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89FD58-FEC2-4902-A9BF-97F73BC06CF7}"/>
              </a:ext>
            </a:extLst>
          </p:cNvPr>
          <p:cNvSpPr txBox="1"/>
          <p:nvPr/>
        </p:nvSpPr>
        <p:spPr>
          <a:xfrm>
            <a:off x="0" y="749050"/>
            <a:ext cx="2602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压缩算法举例</a:t>
            </a:r>
          </a:p>
        </p:txBody>
      </p:sp>
    </p:spTree>
    <p:extLst>
      <p:ext uri="{BB962C8B-B14F-4D97-AF65-F5344CB8AC3E}">
        <p14:creationId xmlns:p14="http://schemas.microsoft.com/office/powerpoint/2010/main" val="202938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38"/>
    </mc:Choice>
    <mc:Fallback xmlns="">
      <p:transition spd="slow" advTm="5123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BF3028-716E-41B2-8025-5AA331226F37}"/>
              </a:ext>
            </a:extLst>
          </p:cNvPr>
          <p:cNvSpPr txBox="1"/>
          <p:nvPr/>
        </p:nvSpPr>
        <p:spPr>
          <a:xfrm>
            <a:off x="524188" y="1200264"/>
            <a:ext cx="5735933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分布式存储是时序数据库另一个关键技术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存储结构：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、集中、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AC6DED-D153-4DAE-9C9C-0370D1B2B896}"/>
              </a:ext>
            </a:extLst>
          </p:cNvPr>
          <p:cNvSpPr txBox="1"/>
          <p:nvPr/>
        </p:nvSpPr>
        <p:spPr>
          <a:xfrm>
            <a:off x="0" y="738599"/>
            <a:ext cx="3727938" cy="46166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时序数据库关键技术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911A40-8599-4822-85FA-585C9EB3D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74" y="3027172"/>
            <a:ext cx="6053634" cy="2901445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BB577C3-9837-4C32-A96E-26B818CA65DA}"/>
              </a:ext>
            </a:extLst>
          </p:cNvPr>
          <p:cNvCxnSpPr>
            <a:cxnSpLocks/>
          </p:cNvCxnSpPr>
          <p:nvPr/>
        </p:nvCxnSpPr>
        <p:spPr>
          <a:xfrm>
            <a:off x="3212123" y="5322278"/>
            <a:ext cx="0" cy="5217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10C21FB-639E-4560-9DA6-D9265F0F719B}"/>
              </a:ext>
            </a:extLst>
          </p:cNvPr>
          <p:cNvSpPr txBox="1"/>
          <p:nvPr/>
        </p:nvSpPr>
        <p:spPr>
          <a:xfrm>
            <a:off x="3001108" y="5954994"/>
            <a:ext cx="2074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单机存储结构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AD7E9A-71D7-4CC3-A998-00111B4C6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955" y="3271299"/>
            <a:ext cx="3739748" cy="257273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0401E94-4705-4E58-AE74-B38409008EFF}"/>
              </a:ext>
            </a:extLst>
          </p:cNvPr>
          <p:cNvSpPr txBox="1"/>
          <p:nvPr/>
        </p:nvSpPr>
        <p:spPr>
          <a:xfrm>
            <a:off x="8889398" y="5954994"/>
            <a:ext cx="191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单机存储缺点？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443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23"/>
    </mc:Choice>
    <mc:Fallback xmlns="">
      <p:transition spd="slow" advTm="31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DECE37C-E5EC-4521-BD59-7A66FCD44C27}"/>
              </a:ext>
            </a:extLst>
          </p:cNvPr>
          <p:cNvSpPr txBox="1"/>
          <p:nvPr/>
        </p:nvSpPr>
        <p:spPr>
          <a:xfrm>
            <a:off x="438913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400" dirty="0">
                <a:latin typeface="+mj-lt"/>
                <a:ea typeface="+mj-ea"/>
                <a:cs typeface="+mj-cs"/>
              </a:rPr>
              <a:t>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分布式存储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C35EA7-4734-4470-A97B-E29EFBE87919}"/>
              </a:ext>
            </a:extLst>
          </p:cNvPr>
          <p:cNvSpPr txBox="1"/>
          <p:nvPr/>
        </p:nvSpPr>
        <p:spPr>
          <a:xfrm>
            <a:off x="438912" y="2512611"/>
            <a:ext cx="5387457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分布式存储需要考虑如何将数据分布到多台机器上面，即分片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sharding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的问题。分片问题包括分片方法的选择和分片的设计问题。分片方法有：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哈希分片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一致哈希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范围划分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D9ADFB-2E65-41F6-9C1B-9CF36D926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153" y="59191"/>
            <a:ext cx="3550431" cy="156219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7938F6F-010D-4299-A477-63FB2E85EE00}"/>
              </a:ext>
            </a:extLst>
          </p:cNvPr>
          <p:cNvSpPr txBox="1"/>
          <p:nvPr/>
        </p:nvSpPr>
        <p:spPr>
          <a:xfrm>
            <a:off x="5177034" y="1598678"/>
            <a:ext cx="1310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哈希分片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50DC857-5DF8-473F-A977-C846CA7AAB9A}"/>
              </a:ext>
            </a:extLst>
          </p:cNvPr>
          <p:cNvCxnSpPr>
            <a:cxnSpLocks/>
          </p:cNvCxnSpPr>
          <p:nvPr/>
        </p:nvCxnSpPr>
        <p:spPr>
          <a:xfrm flipV="1">
            <a:off x="8280132" y="1"/>
            <a:ext cx="0" cy="28252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A341C332-088D-47CF-AA8B-1EC1B8BDE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804" y="2995682"/>
            <a:ext cx="5510499" cy="345039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5480B51-5D8D-45DF-9577-85495058D3A1}"/>
              </a:ext>
            </a:extLst>
          </p:cNvPr>
          <p:cNvSpPr txBox="1"/>
          <p:nvPr/>
        </p:nvSpPr>
        <p:spPr>
          <a:xfrm>
            <a:off x="9413496" y="3017607"/>
            <a:ext cx="1743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一致哈希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9991D1-6A34-48AF-8B02-2547F0492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468" y="5243"/>
            <a:ext cx="3121620" cy="301236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4A9B6AB1-FC1F-4547-B4B6-4E993DF71C0C}"/>
              </a:ext>
            </a:extLst>
          </p:cNvPr>
          <p:cNvSpPr txBox="1"/>
          <p:nvPr/>
        </p:nvSpPr>
        <p:spPr>
          <a:xfrm>
            <a:off x="7976441" y="6446075"/>
            <a:ext cx="1310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范围划分</a:t>
            </a:r>
            <a:endParaRPr lang="zh-CN" altLang="en-US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86A4699-9439-43C3-94B9-255A0B539EBA}"/>
              </a:ext>
            </a:extLst>
          </p:cNvPr>
          <p:cNvCxnSpPr/>
          <p:nvPr/>
        </p:nvCxnSpPr>
        <p:spPr>
          <a:xfrm>
            <a:off x="6096000" y="2830409"/>
            <a:ext cx="344434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7864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355"/>
    </mc:Choice>
    <mc:Fallback xmlns="">
      <p:transition spd="slow" advTm="80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7A50290-AC7A-4D1E-AA49-E22B6D52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505" y="811193"/>
            <a:ext cx="2274277" cy="43120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三种分片方法总结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43248D-A3CE-4067-81E5-FA1ED0712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866" y="1301086"/>
            <a:ext cx="3720841" cy="3628631"/>
          </a:xfrm>
        </p:spPr>
        <p:txBody>
          <a:bodyPr>
            <a:no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哈希分片：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均衡性较好，但集群不易扩展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一致哈希：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均衡性好，集群扩展易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增加删除结点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，但实现复杂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脏数据问题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雪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崩效应与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虚拟结点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范围划分：易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水平扩展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复杂度在于合并和分裂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80319EF3-0875-4A82-9C89-55B311ABF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664" y="0"/>
            <a:ext cx="3433786" cy="325351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318F2E97-F707-43BB-A8A5-2F2EDA2BE0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2" t="2612" r="8484" b="2029"/>
          <a:stretch/>
        </p:blipFill>
        <p:spPr>
          <a:xfrm>
            <a:off x="4243753" y="3757766"/>
            <a:ext cx="3985846" cy="237242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00FBA0F-D810-45AB-9C63-BD0CE8645646}"/>
              </a:ext>
            </a:extLst>
          </p:cNvPr>
          <p:cNvSpPr txBox="1"/>
          <p:nvPr/>
        </p:nvSpPr>
        <p:spPr>
          <a:xfrm>
            <a:off x="4941276" y="6130187"/>
            <a:ext cx="2567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一致哈希中脏数据问题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38062FA-D8AA-49C9-8DA1-FCDB612FE47F}"/>
              </a:ext>
            </a:extLst>
          </p:cNvPr>
          <p:cNvSpPr txBox="1"/>
          <p:nvPr/>
        </p:nvSpPr>
        <p:spPr>
          <a:xfrm>
            <a:off x="5379292" y="3221503"/>
            <a:ext cx="2567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一致哈希中增加结点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ED0DC3B-D4B8-4067-B2CD-F2E1FFF8CE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3"/>
          <a:stretch/>
        </p:blipFill>
        <p:spPr>
          <a:xfrm>
            <a:off x="8475783" y="1837321"/>
            <a:ext cx="3622432" cy="354219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BB27FAE1-C2CB-4B28-B993-6A7555623906}"/>
              </a:ext>
            </a:extLst>
          </p:cNvPr>
          <p:cNvSpPr txBox="1"/>
          <p:nvPr/>
        </p:nvSpPr>
        <p:spPr>
          <a:xfrm>
            <a:off x="9536873" y="5546599"/>
            <a:ext cx="2327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一致哈希中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虚拟结点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099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40"/>
    </mc:Choice>
    <mc:Fallback xmlns="">
      <p:transition spd="slow" advTm="53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E11478E-712A-4C27-8DBC-2978F0E6785A}"/>
              </a:ext>
            </a:extLst>
          </p:cNvPr>
          <p:cNvSpPr txBox="1"/>
          <p:nvPr/>
        </p:nvSpPr>
        <p:spPr>
          <a:xfrm>
            <a:off x="2" y="787559"/>
            <a:ext cx="193756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聚合查询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B41CFF-BBAD-4F3E-BA2B-0E6E727D081C}"/>
              </a:ext>
            </a:extLst>
          </p:cNvPr>
          <p:cNvSpPr txBox="1"/>
          <p:nvPr/>
        </p:nvSpPr>
        <p:spPr>
          <a:xfrm>
            <a:off x="326945" y="1737669"/>
            <a:ext cx="731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解决的问题：对上亿数据快速进行聚合查询</a:t>
            </a: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(SUM, MAX, MIN, AVG)</a:t>
            </a:r>
            <a:endParaRPr lang="zh-CN" altLang="en-US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9CC913-EDED-430D-BA33-EED8B6146A2C}"/>
              </a:ext>
            </a:extLst>
          </p:cNvPr>
          <p:cNvSpPr txBox="1"/>
          <p:nvPr/>
        </p:nvSpPr>
        <p:spPr>
          <a:xfrm>
            <a:off x="326945" y="2171063"/>
            <a:ext cx="4325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传统聚合查询使用到的方法：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摘要表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线段树</a:t>
            </a: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二叉搜索树，用来存区间信息</a:t>
            </a: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B38DA1-8C2C-4A18-8226-596C4AE443D2}"/>
              </a:ext>
            </a:extLst>
          </p:cNvPr>
          <p:cNvSpPr txBox="1"/>
          <p:nvPr/>
        </p:nvSpPr>
        <p:spPr>
          <a:xfrm>
            <a:off x="6013159" y="3300048"/>
            <a:ext cx="32590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C7254E"/>
                </a:solidFill>
                <a:effectLst/>
                <a:latin typeface="Consolas" panose="020B0609020204030204" pitchFamily="49" charset="0"/>
              </a:rPr>
              <a:t>[1,5,3,7,3,2,5,7]</a:t>
            </a:r>
            <a:endParaRPr lang="zh-CN" altLang="en-US" sz="2400" dirty="0"/>
          </a:p>
        </p:txBody>
      </p: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FBAF80C7-6FFF-4AB0-9DBE-CEE9C0806E3E}"/>
              </a:ext>
            </a:extLst>
          </p:cNvPr>
          <p:cNvCxnSpPr>
            <a:cxnSpLocks/>
            <a:stCxn id="10" idx="0"/>
            <a:endCxn id="14" idx="0"/>
          </p:cNvCxnSpPr>
          <p:nvPr/>
        </p:nvCxnSpPr>
        <p:spPr>
          <a:xfrm rot="16200000" flipH="1">
            <a:off x="7790314" y="3152400"/>
            <a:ext cx="1662717" cy="1958013"/>
          </a:xfrm>
          <a:prstGeom prst="curvedConnector3">
            <a:avLst>
              <a:gd name="adj1" fmla="val -1374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A1CE805-B49A-4D4A-AAC2-5B248CD7FBA4}"/>
              </a:ext>
            </a:extLst>
          </p:cNvPr>
          <p:cNvSpPr txBox="1"/>
          <p:nvPr/>
        </p:nvSpPr>
        <p:spPr>
          <a:xfrm>
            <a:off x="8158842" y="3900573"/>
            <a:ext cx="3282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构造其最小线段树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DF32A7A6-7422-44DE-B023-FBE264367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192084"/>
              </p:ext>
            </p:extLst>
          </p:nvPr>
        </p:nvGraphicFramePr>
        <p:xfrm>
          <a:off x="7923500" y="4962765"/>
          <a:ext cx="335436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295">
                  <a:extLst>
                    <a:ext uri="{9D8B030D-6E8A-4147-A177-3AD203B41FA5}">
                      <a16:colId xmlns:a16="http://schemas.microsoft.com/office/drawing/2014/main" val="3745579431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3991045563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70713202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0770484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274933331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3495045133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614970888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887047948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60786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86409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335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148822"/>
                  </a:ext>
                </a:extLst>
              </a:tr>
            </a:tbl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71E86195-69F3-4CD1-9D7A-8125FBFB1857}"/>
              </a:ext>
            </a:extLst>
          </p:cNvPr>
          <p:cNvSpPr/>
          <p:nvPr/>
        </p:nvSpPr>
        <p:spPr>
          <a:xfrm>
            <a:off x="1957883" y="3871134"/>
            <a:ext cx="1101709" cy="1849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45643A4-152E-4586-8A46-4B921752BEB0}"/>
              </a:ext>
            </a:extLst>
          </p:cNvPr>
          <p:cNvCxnSpPr>
            <a:cxnSpLocks/>
          </p:cNvCxnSpPr>
          <p:nvPr/>
        </p:nvCxnSpPr>
        <p:spPr>
          <a:xfrm>
            <a:off x="1957884" y="4382630"/>
            <a:ext cx="1101708" cy="117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088B7E96-C112-42C5-BF61-7E60E7B5DD5E}"/>
              </a:ext>
            </a:extLst>
          </p:cNvPr>
          <p:cNvSpPr txBox="1"/>
          <p:nvPr/>
        </p:nvSpPr>
        <p:spPr>
          <a:xfrm>
            <a:off x="1822937" y="3871134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Summary Information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5C0A181-EFE6-405D-9574-1C96FE0BC950}"/>
              </a:ext>
            </a:extLst>
          </p:cNvPr>
          <p:cNvSpPr txBox="1"/>
          <p:nvPr/>
        </p:nvSpPr>
        <p:spPr>
          <a:xfrm>
            <a:off x="2110152" y="4802653"/>
            <a:ext cx="79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Data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7E79B71-9C0B-4DEF-8BBA-086DAE8E8935}"/>
              </a:ext>
            </a:extLst>
          </p:cNvPr>
          <p:cNvSpPr/>
          <p:nvPr/>
        </p:nvSpPr>
        <p:spPr>
          <a:xfrm>
            <a:off x="461889" y="3871134"/>
            <a:ext cx="1101709" cy="1849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AEC6F49-8B20-4707-9ABB-59EE68B34929}"/>
              </a:ext>
            </a:extLst>
          </p:cNvPr>
          <p:cNvCxnSpPr>
            <a:cxnSpLocks/>
          </p:cNvCxnSpPr>
          <p:nvPr/>
        </p:nvCxnSpPr>
        <p:spPr>
          <a:xfrm>
            <a:off x="461892" y="4382630"/>
            <a:ext cx="1101708" cy="117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E1948E52-1146-497C-9E91-3617302773DF}"/>
              </a:ext>
            </a:extLst>
          </p:cNvPr>
          <p:cNvSpPr txBox="1"/>
          <p:nvPr/>
        </p:nvSpPr>
        <p:spPr>
          <a:xfrm>
            <a:off x="326945" y="3871134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Summary Information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A10D474-D476-47DA-B6C4-1E8BF8B1AA90}"/>
              </a:ext>
            </a:extLst>
          </p:cNvPr>
          <p:cNvSpPr txBox="1"/>
          <p:nvPr/>
        </p:nvSpPr>
        <p:spPr>
          <a:xfrm>
            <a:off x="614160" y="4802653"/>
            <a:ext cx="79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Data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C74A09A-0E0A-4960-A10C-698EABE571F8}"/>
              </a:ext>
            </a:extLst>
          </p:cNvPr>
          <p:cNvSpPr/>
          <p:nvPr/>
        </p:nvSpPr>
        <p:spPr>
          <a:xfrm>
            <a:off x="3492694" y="3871134"/>
            <a:ext cx="1101709" cy="1849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A346B0C0-A7CF-4CAE-87CF-BCDC9994E698}"/>
              </a:ext>
            </a:extLst>
          </p:cNvPr>
          <p:cNvCxnSpPr>
            <a:cxnSpLocks/>
          </p:cNvCxnSpPr>
          <p:nvPr/>
        </p:nvCxnSpPr>
        <p:spPr>
          <a:xfrm>
            <a:off x="3492695" y="4382630"/>
            <a:ext cx="1101708" cy="117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7F64058-2935-4F99-959C-0F6E22FA82D6}"/>
              </a:ext>
            </a:extLst>
          </p:cNvPr>
          <p:cNvSpPr txBox="1"/>
          <p:nvPr/>
        </p:nvSpPr>
        <p:spPr>
          <a:xfrm>
            <a:off x="3357748" y="3871134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Summary Information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7EBEEA8-7156-4AC9-A64B-CF25F151B929}"/>
              </a:ext>
            </a:extLst>
          </p:cNvPr>
          <p:cNvSpPr txBox="1"/>
          <p:nvPr/>
        </p:nvSpPr>
        <p:spPr>
          <a:xfrm>
            <a:off x="3644963" y="4802653"/>
            <a:ext cx="79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Data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AD031538-125B-4C1E-A3BE-568AF24882C1}"/>
              </a:ext>
            </a:extLst>
          </p:cNvPr>
          <p:cNvCxnSpPr/>
          <p:nvPr/>
        </p:nvCxnSpPr>
        <p:spPr>
          <a:xfrm>
            <a:off x="461891" y="5943600"/>
            <a:ext cx="4267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CF296A12-DE1C-403B-A16F-E74C040858EE}"/>
              </a:ext>
            </a:extLst>
          </p:cNvPr>
          <p:cNvCxnSpPr>
            <a:cxnSpLocks/>
          </p:cNvCxnSpPr>
          <p:nvPr/>
        </p:nvCxnSpPr>
        <p:spPr>
          <a:xfrm>
            <a:off x="262336" y="4462739"/>
            <a:ext cx="6775" cy="134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92244CC-F499-4AAD-9732-82E56C1EF9FF}"/>
              </a:ext>
            </a:extLst>
          </p:cNvPr>
          <p:cNvSpPr txBox="1"/>
          <p:nvPr/>
        </p:nvSpPr>
        <p:spPr>
          <a:xfrm>
            <a:off x="2899876" y="1137143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PISA : an Index for Aggregating Big Time Series Data</a:t>
            </a:r>
            <a:endParaRPr lang="zh-CN" altLang="en-US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601026D-B62B-4B76-A842-EDF2D012B534}"/>
              </a:ext>
            </a:extLst>
          </p:cNvPr>
          <p:cNvCxnSpPr>
            <a:cxnSpLocks/>
            <a:stCxn id="28" idx="0"/>
            <a:endCxn id="31" idx="2"/>
          </p:cNvCxnSpPr>
          <p:nvPr/>
        </p:nvCxnSpPr>
        <p:spPr>
          <a:xfrm flipH="1" flipV="1">
            <a:off x="1012744" y="5720857"/>
            <a:ext cx="771187" cy="5672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0AD09993-70C5-4604-9F1C-113F00F29E42}"/>
              </a:ext>
            </a:extLst>
          </p:cNvPr>
          <p:cNvSpPr txBox="1"/>
          <p:nvPr/>
        </p:nvSpPr>
        <p:spPr>
          <a:xfrm>
            <a:off x="1288125" y="6288066"/>
            <a:ext cx="991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Block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439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2"/>
    </mc:Choice>
    <mc:Fallback xmlns="">
      <p:transition spd="slow" advTm="2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0" grpId="0"/>
      <p:bldP spid="13" grpId="0"/>
      <p:bldP spid="23" grpId="0" animBg="1"/>
      <p:bldP spid="27" grpId="0"/>
      <p:bldP spid="30" grpId="0"/>
      <p:bldP spid="31" grpId="0" animBg="1"/>
      <p:bldP spid="33" grpId="0"/>
      <p:bldP spid="34" grpId="0"/>
      <p:bldP spid="35" grpId="0" animBg="1"/>
      <p:bldP spid="37" grpId="0"/>
      <p:bldP spid="38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D24B31-E0B3-47F0-BC2C-DD85E2A01803}"/>
              </a:ext>
            </a:extLst>
          </p:cNvPr>
          <p:cNvSpPr txBox="1"/>
          <p:nvPr/>
        </p:nvSpPr>
        <p:spPr>
          <a:xfrm>
            <a:off x="0" y="960926"/>
            <a:ext cx="2461846" cy="461665"/>
          </a:xfrm>
          <a:prstGeom prst="rect">
            <a:avLst/>
          </a:prstGeom>
          <a:solidFill>
            <a:srgbClr val="66FFFF"/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线段树的不足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6F8303AD-3157-4068-B5CB-031146BE7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993361"/>
              </p:ext>
            </p:extLst>
          </p:nvPr>
        </p:nvGraphicFramePr>
        <p:xfrm>
          <a:off x="6510215" y="2093351"/>
          <a:ext cx="419295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295">
                  <a:extLst>
                    <a:ext uri="{9D8B030D-6E8A-4147-A177-3AD203B41FA5}">
                      <a16:colId xmlns:a16="http://schemas.microsoft.com/office/drawing/2014/main" val="3745579431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3991045563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70713202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0770484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274933331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3495045133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614970888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887047948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52656909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842210966"/>
                    </a:ext>
                  </a:extLst>
                </a:gridCol>
              </a:tblGrid>
              <a:tr h="370840">
                <a:tc gridSpan="10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793039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6257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86409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335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148822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FC4BA10-98E2-40D5-9EB9-9FE38CBEA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742195"/>
              </p:ext>
            </p:extLst>
          </p:nvPr>
        </p:nvGraphicFramePr>
        <p:xfrm>
          <a:off x="930030" y="2278771"/>
          <a:ext cx="335436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295">
                  <a:extLst>
                    <a:ext uri="{9D8B030D-6E8A-4147-A177-3AD203B41FA5}">
                      <a16:colId xmlns:a16="http://schemas.microsoft.com/office/drawing/2014/main" val="3745579431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3991045563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70713202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0770484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274933331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3495045133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614970888"/>
                    </a:ext>
                  </a:extLst>
                </a:gridCol>
                <a:gridCol w="419295">
                  <a:extLst>
                    <a:ext uri="{9D8B030D-6E8A-4147-A177-3AD203B41FA5}">
                      <a16:colId xmlns:a16="http://schemas.microsoft.com/office/drawing/2014/main" val="1887047948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60786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86409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335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148822"/>
                  </a:ext>
                </a:extLst>
              </a:tr>
            </a:tbl>
          </a:graphicData>
        </a:graphic>
      </p:graphicFrame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49E049F-FF0E-4648-A25C-84B10C404381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4284390" y="3020451"/>
            <a:ext cx="2225825" cy="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2B4FDD6-6852-4546-9D0B-26FEB79F97D7}"/>
              </a:ext>
            </a:extLst>
          </p:cNvPr>
          <p:cNvSpPr txBox="1"/>
          <p:nvPr/>
        </p:nvSpPr>
        <p:spPr>
          <a:xfrm>
            <a:off x="4418425" y="2651119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增加两个数据点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5AB780C-9F9F-436A-82F4-8ED38C6D8A10}"/>
              </a:ext>
            </a:extLst>
          </p:cNvPr>
          <p:cNvCxnSpPr>
            <a:cxnSpLocks/>
          </p:cNvCxnSpPr>
          <p:nvPr/>
        </p:nvCxnSpPr>
        <p:spPr>
          <a:xfrm>
            <a:off x="9765323" y="1719189"/>
            <a:ext cx="0" cy="2602523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6B9ECDD-A5CE-4105-BCEC-90B85A0808AD}"/>
              </a:ext>
            </a:extLst>
          </p:cNvPr>
          <p:cNvCxnSpPr>
            <a:cxnSpLocks/>
          </p:cNvCxnSpPr>
          <p:nvPr/>
        </p:nvCxnSpPr>
        <p:spPr>
          <a:xfrm>
            <a:off x="10843846" y="1719188"/>
            <a:ext cx="0" cy="2602523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3C0794E-46E2-4D1E-8952-BEF68C757BED}"/>
              </a:ext>
            </a:extLst>
          </p:cNvPr>
          <p:cNvCxnSpPr>
            <a:cxnSpLocks/>
          </p:cNvCxnSpPr>
          <p:nvPr/>
        </p:nvCxnSpPr>
        <p:spPr>
          <a:xfrm>
            <a:off x="9765323" y="1719188"/>
            <a:ext cx="1078523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9FE5233-F994-4146-8B06-3731C740298C}"/>
              </a:ext>
            </a:extLst>
          </p:cNvPr>
          <p:cNvCxnSpPr>
            <a:cxnSpLocks/>
          </p:cNvCxnSpPr>
          <p:nvPr/>
        </p:nvCxnSpPr>
        <p:spPr>
          <a:xfrm>
            <a:off x="9765323" y="4317607"/>
            <a:ext cx="1078523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89ADDE1-93ED-4C2D-8AFE-FDD169ABC167}"/>
              </a:ext>
            </a:extLst>
          </p:cNvPr>
          <p:cNvSpPr txBox="1"/>
          <p:nvPr/>
        </p:nvSpPr>
        <p:spPr>
          <a:xfrm>
            <a:off x="808891" y="4607169"/>
            <a:ext cx="5567287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插入新的数据对数据写入速度有影响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占用的内存还是比较大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读取有时开销较大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607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"/>
    </mc:Choice>
    <mc:Fallback xmlns="">
      <p:transition spd="slow" advTm="57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椭圆 109">
            <a:extLst>
              <a:ext uri="{FF2B5EF4-FFF2-40B4-BE49-F238E27FC236}">
                <a16:creationId xmlns:a16="http://schemas.microsoft.com/office/drawing/2014/main" id="{6DFC5204-6883-49D1-AC72-97C039D74179}"/>
              </a:ext>
            </a:extLst>
          </p:cNvPr>
          <p:cNvSpPr/>
          <p:nvPr/>
        </p:nvSpPr>
        <p:spPr>
          <a:xfrm>
            <a:off x="9196378" y="3249855"/>
            <a:ext cx="1289972" cy="2382303"/>
          </a:xfrm>
          <a:prstGeom prst="ellipse">
            <a:avLst/>
          </a:prstGeom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7253EB2C-96C9-40EE-9411-182079822FD4}"/>
              </a:ext>
            </a:extLst>
          </p:cNvPr>
          <p:cNvSpPr/>
          <p:nvPr/>
        </p:nvSpPr>
        <p:spPr>
          <a:xfrm>
            <a:off x="4196862" y="1225842"/>
            <a:ext cx="4999515" cy="5303911"/>
          </a:xfrm>
          <a:prstGeom prst="ellipse">
            <a:avLst/>
          </a:prstGeom>
          <a:ln>
            <a:prstDash val="lg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D5788B36-9FDD-4987-A054-9DB5FC227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30623"/>
              </p:ext>
            </p:extLst>
          </p:nvPr>
        </p:nvGraphicFramePr>
        <p:xfrm>
          <a:off x="267741" y="2382519"/>
          <a:ext cx="303446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3446">
                  <a:extLst>
                    <a:ext uri="{9D8B030D-6E8A-4147-A177-3AD203B41FA5}">
                      <a16:colId xmlns:a16="http://schemas.microsoft.com/office/drawing/2014/main" val="3745579431"/>
                    </a:ext>
                  </a:extLst>
                </a:gridCol>
                <a:gridCol w="303446">
                  <a:extLst>
                    <a:ext uri="{9D8B030D-6E8A-4147-A177-3AD203B41FA5}">
                      <a16:colId xmlns:a16="http://schemas.microsoft.com/office/drawing/2014/main" val="3991045563"/>
                    </a:ext>
                  </a:extLst>
                </a:gridCol>
                <a:gridCol w="303446">
                  <a:extLst>
                    <a:ext uri="{9D8B030D-6E8A-4147-A177-3AD203B41FA5}">
                      <a16:colId xmlns:a16="http://schemas.microsoft.com/office/drawing/2014/main" val="170713202"/>
                    </a:ext>
                  </a:extLst>
                </a:gridCol>
                <a:gridCol w="303446">
                  <a:extLst>
                    <a:ext uri="{9D8B030D-6E8A-4147-A177-3AD203B41FA5}">
                      <a16:colId xmlns:a16="http://schemas.microsoft.com/office/drawing/2014/main" val="10770484"/>
                    </a:ext>
                  </a:extLst>
                </a:gridCol>
                <a:gridCol w="303446">
                  <a:extLst>
                    <a:ext uri="{9D8B030D-6E8A-4147-A177-3AD203B41FA5}">
                      <a16:colId xmlns:a16="http://schemas.microsoft.com/office/drawing/2014/main" val="1274933331"/>
                    </a:ext>
                  </a:extLst>
                </a:gridCol>
                <a:gridCol w="303446">
                  <a:extLst>
                    <a:ext uri="{9D8B030D-6E8A-4147-A177-3AD203B41FA5}">
                      <a16:colId xmlns:a16="http://schemas.microsoft.com/office/drawing/2014/main" val="3495045133"/>
                    </a:ext>
                  </a:extLst>
                </a:gridCol>
                <a:gridCol w="303446">
                  <a:extLst>
                    <a:ext uri="{9D8B030D-6E8A-4147-A177-3AD203B41FA5}">
                      <a16:colId xmlns:a16="http://schemas.microsoft.com/office/drawing/2014/main" val="1614970888"/>
                    </a:ext>
                  </a:extLst>
                </a:gridCol>
                <a:gridCol w="303446">
                  <a:extLst>
                    <a:ext uri="{9D8B030D-6E8A-4147-A177-3AD203B41FA5}">
                      <a16:colId xmlns:a16="http://schemas.microsoft.com/office/drawing/2014/main" val="1887047948"/>
                    </a:ext>
                  </a:extLst>
                </a:gridCol>
                <a:gridCol w="303446">
                  <a:extLst>
                    <a:ext uri="{9D8B030D-6E8A-4147-A177-3AD203B41FA5}">
                      <a16:colId xmlns:a16="http://schemas.microsoft.com/office/drawing/2014/main" val="152656909"/>
                    </a:ext>
                  </a:extLst>
                </a:gridCol>
                <a:gridCol w="303446">
                  <a:extLst>
                    <a:ext uri="{9D8B030D-6E8A-4147-A177-3AD203B41FA5}">
                      <a16:colId xmlns:a16="http://schemas.microsoft.com/office/drawing/2014/main" val="1842210966"/>
                    </a:ext>
                  </a:extLst>
                </a:gridCol>
              </a:tblGrid>
              <a:tr h="306329">
                <a:tc gridSpan="10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793039"/>
                  </a:ext>
                </a:extLst>
              </a:tr>
              <a:tr h="306329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62579"/>
                  </a:ext>
                </a:extLst>
              </a:tr>
              <a:tr h="306329"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864096"/>
                  </a:ext>
                </a:extLst>
              </a:tr>
              <a:tr h="30632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335637"/>
                  </a:ext>
                </a:extLst>
              </a:tr>
              <a:tr h="3063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148822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F6672E8B-0964-4874-A72A-72F52D6BE54E}"/>
              </a:ext>
            </a:extLst>
          </p:cNvPr>
          <p:cNvSpPr txBox="1"/>
          <p:nvPr/>
        </p:nvSpPr>
        <p:spPr>
          <a:xfrm>
            <a:off x="0" y="978786"/>
            <a:ext cx="2403231" cy="461665"/>
          </a:xfrm>
          <a:prstGeom prst="rect">
            <a:avLst/>
          </a:prstGeom>
          <a:solidFill>
            <a:srgbClr val="CCFF99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PISA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B98A367A-A70D-4C96-8626-40C2F825CF4F}"/>
              </a:ext>
            </a:extLst>
          </p:cNvPr>
          <p:cNvSpPr/>
          <p:nvPr/>
        </p:nvSpPr>
        <p:spPr>
          <a:xfrm>
            <a:off x="5877233" y="3455181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91C58C9D-C349-4C69-98B9-EB10955A1DB3}"/>
              </a:ext>
            </a:extLst>
          </p:cNvPr>
          <p:cNvSpPr/>
          <p:nvPr/>
        </p:nvSpPr>
        <p:spPr>
          <a:xfrm>
            <a:off x="5582695" y="4381302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CC203A0B-6F98-4957-AFF0-F026BA698BA7}"/>
              </a:ext>
            </a:extLst>
          </p:cNvPr>
          <p:cNvSpPr/>
          <p:nvPr/>
        </p:nvSpPr>
        <p:spPr>
          <a:xfrm>
            <a:off x="6129279" y="4381301"/>
            <a:ext cx="504093" cy="4923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0027324-6243-4294-936A-FD32392E92FE}"/>
              </a:ext>
            </a:extLst>
          </p:cNvPr>
          <p:cNvCxnSpPr>
            <a:cxnSpLocks/>
            <a:stCxn id="38" idx="4"/>
            <a:endCxn id="39" idx="0"/>
          </p:cNvCxnSpPr>
          <p:nvPr/>
        </p:nvCxnSpPr>
        <p:spPr>
          <a:xfrm flipH="1">
            <a:off x="5834742" y="3947550"/>
            <a:ext cx="294538" cy="43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07D331C-20D5-46E9-B6A7-B69E94C6D712}"/>
              </a:ext>
            </a:extLst>
          </p:cNvPr>
          <p:cNvCxnSpPr>
            <a:cxnSpLocks/>
            <a:stCxn id="38" idx="4"/>
            <a:endCxn id="40" idx="0"/>
          </p:cNvCxnSpPr>
          <p:nvPr/>
        </p:nvCxnSpPr>
        <p:spPr>
          <a:xfrm>
            <a:off x="6129280" y="3947550"/>
            <a:ext cx="252046" cy="43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椭圆 55">
            <a:extLst>
              <a:ext uri="{FF2B5EF4-FFF2-40B4-BE49-F238E27FC236}">
                <a16:creationId xmlns:a16="http://schemas.microsoft.com/office/drawing/2014/main" id="{6E46AC27-8C3B-4591-853A-AFB327011E38}"/>
              </a:ext>
            </a:extLst>
          </p:cNvPr>
          <p:cNvSpPr/>
          <p:nvPr/>
        </p:nvSpPr>
        <p:spPr>
          <a:xfrm>
            <a:off x="7124280" y="3455181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F876E6AF-81D1-49A4-B304-2FFA6AE6C722}"/>
              </a:ext>
            </a:extLst>
          </p:cNvPr>
          <p:cNvSpPr/>
          <p:nvPr/>
        </p:nvSpPr>
        <p:spPr>
          <a:xfrm>
            <a:off x="6829742" y="4381302"/>
            <a:ext cx="504093" cy="4923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2BF0F823-BD0B-4A7A-B4D1-1403DA656D88}"/>
              </a:ext>
            </a:extLst>
          </p:cNvPr>
          <p:cNvSpPr/>
          <p:nvPr/>
        </p:nvSpPr>
        <p:spPr>
          <a:xfrm>
            <a:off x="7376326" y="4381301"/>
            <a:ext cx="504093" cy="4923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3205967-72F9-46B1-ADFB-0E3DE6497291}"/>
              </a:ext>
            </a:extLst>
          </p:cNvPr>
          <p:cNvCxnSpPr>
            <a:cxnSpLocks/>
            <a:stCxn id="56" idx="4"/>
            <a:endCxn id="57" idx="0"/>
          </p:cNvCxnSpPr>
          <p:nvPr/>
        </p:nvCxnSpPr>
        <p:spPr>
          <a:xfrm flipH="1">
            <a:off x="7081789" y="3947550"/>
            <a:ext cx="294538" cy="43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203C430-8331-4E7A-BB0C-F2A1AFF76F47}"/>
              </a:ext>
            </a:extLst>
          </p:cNvPr>
          <p:cNvCxnSpPr>
            <a:cxnSpLocks/>
            <a:stCxn id="56" idx="4"/>
            <a:endCxn id="58" idx="0"/>
          </p:cNvCxnSpPr>
          <p:nvPr/>
        </p:nvCxnSpPr>
        <p:spPr>
          <a:xfrm>
            <a:off x="7376327" y="3947550"/>
            <a:ext cx="252046" cy="43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椭圆 60">
            <a:extLst>
              <a:ext uri="{FF2B5EF4-FFF2-40B4-BE49-F238E27FC236}">
                <a16:creationId xmlns:a16="http://schemas.microsoft.com/office/drawing/2014/main" id="{0D1AA910-C6E7-4572-8ABF-E0A27D9554F7}"/>
              </a:ext>
            </a:extLst>
          </p:cNvPr>
          <p:cNvSpPr/>
          <p:nvPr/>
        </p:nvSpPr>
        <p:spPr>
          <a:xfrm>
            <a:off x="8328843" y="3455181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1C3F0104-8030-4619-B78E-E4001FB59999}"/>
              </a:ext>
            </a:extLst>
          </p:cNvPr>
          <p:cNvSpPr/>
          <p:nvPr/>
        </p:nvSpPr>
        <p:spPr>
          <a:xfrm>
            <a:off x="8034305" y="4381302"/>
            <a:ext cx="504093" cy="4923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7CEBBD33-A12B-46DE-90E8-34782D55A263}"/>
              </a:ext>
            </a:extLst>
          </p:cNvPr>
          <p:cNvSpPr/>
          <p:nvPr/>
        </p:nvSpPr>
        <p:spPr>
          <a:xfrm>
            <a:off x="8580889" y="4381301"/>
            <a:ext cx="504093" cy="4923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E329FCD9-19F1-4C43-8CFF-10DAA1D0E197}"/>
              </a:ext>
            </a:extLst>
          </p:cNvPr>
          <p:cNvCxnSpPr>
            <a:cxnSpLocks/>
            <a:stCxn id="61" idx="4"/>
            <a:endCxn id="62" idx="0"/>
          </p:cNvCxnSpPr>
          <p:nvPr/>
        </p:nvCxnSpPr>
        <p:spPr>
          <a:xfrm flipH="1">
            <a:off x="8286352" y="3947550"/>
            <a:ext cx="294538" cy="43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E36DA766-D59C-4DEF-8C0B-4FE96BED4227}"/>
              </a:ext>
            </a:extLst>
          </p:cNvPr>
          <p:cNvCxnSpPr>
            <a:cxnSpLocks/>
            <a:stCxn id="61" idx="4"/>
            <a:endCxn id="63" idx="0"/>
          </p:cNvCxnSpPr>
          <p:nvPr/>
        </p:nvCxnSpPr>
        <p:spPr>
          <a:xfrm>
            <a:off x="8580890" y="3947550"/>
            <a:ext cx="252046" cy="43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椭圆 65">
            <a:extLst>
              <a:ext uri="{FF2B5EF4-FFF2-40B4-BE49-F238E27FC236}">
                <a16:creationId xmlns:a16="http://schemas.microsoft.com/office/drawing/2014/main" id="{EC54FC96-0E94-4945-8A44-5375BACFF513}"/>
              </a:ext>
            </a:extLst>
          </p:cNvPr>
          <p:cNvSpPr/>
          <p:nvPr/>
        </p:nvSpPr>
        <p:spPr>
          <a:xfrm>
            <a:off x="9533406" y="3455181"/>
            <a:ext cx="504093" cy="492369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14CBAA55-6FBE-4855-84D5-C4EE84D6CACD}"/>
              </a:ext>
            </a:extLst>
          </p:cNvPr>
          <p:cNvSpPr/>
          <p:nvPr/>
        </p:nvSpPr>
        <p:spPr>
          <a:xfrm>
            <a:off x="9238868" y="4381302"/>
            <a:ext cx="504093" cy="49236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26C26BAF-F99D-40C2-826F-5102CA007390}"/>
              </a:ext>
            </a:extLst>
          </p:cNvPr>
          <p:cNvSpPr/>
          <p:nvPr/>
        </p:nvSpPr>
        <p:spPr>
          <a:xfrm>
            <a:off x="9785452" y="4381301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81D2F49C-C1E2-4BF7-A0C5-AF4922273189}"/>
              </a:ext>
            </a:extLst>
          </p:cNvPr>
          <p:cNvCxnSpPr>
            <a:cxnSpLocks/>
            <a:stCxn id="66" idx="4"/>
            <a:endCxn id="67" idx="0"/>
          </p:cNvCxnSpPr>
          <p:nvPr/>
        </p:nvCxnSpPr>
        <p:spPr>
          <a:xfrm flipH="1">
            <a:off x="9490915" y="3947550"/>
            <a:ext cx="294538" cy="43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95EF144B-6CED-4F73-966E-CB3D97567ACD}"/>
              </a:ext>
            </a:extLst>
          </p:cNvPr>
          <p:cNvCxnSpPr>
            <a:cxnSpLocks/>
            <a:stCxn id="66" idx="4"/>
            <a:endCxn id="68" idx="0"/>
          </p:cNvCxnSpPr>
          <p:nvPr/>
        </p:nvCxnSpPr>
        <p:spPr>
          <a:xfrm>
            <a:off x="9785453" y="3947550"/>
            <a:ext cx="252046" cy="43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椭圆 70">
            <a:extLst>
              <a:ext uri="{FF2B5EF4-FFF2-40B4-BE49-F238E27FC236}">
                <a16:creationId xmlns:a16="http://schemas.microsoft.com/office/drawing/2014/main" id="{4B245394-85D3-429D-9002-AB248228064B}"/>
              </a:ext>
            </a:extLst>
          </p:cNvPr>
          <p:cNvSpPr/>
          <p:nvPr/>
        </p:nvSpPr>
        <p:spPr>
          <a:xfrm>
            <a:off x="4679287" y="3455181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4ACF63D6-3C2E-4A04-9703-90886DD4F87D}"/>
              </a:ext>
            </a:extLst>
          </p:cNvPr>
          <p:cNvSpPr/>
          <p:nvPr/>
        </p:nvSpPr>
        <p:spPr>
          <a:xfrm>
            <a:off x="4384749" y="4381302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54E3C95A-7E2B-4CF3-A74E-766B4E5A3BB6}"/>
              </a:ext>
            </a:extLst>
          </p:cNvPr>
          <p:cNvSpPr/>
          <p:nvPr/>
        </p:nvSpPr>
        <p:spPr>
          <a:xfrm>
            <a:off x="4931333" y="4381301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416F6B51-03AC-4827-AC68-225FD0296CA5}"/>
              </a:ext>
            </a:extLst>
          </p:cNvPr>
          <p:cNvCxnSpPr>
            <a:cxnSpLocks/>
          </p:cNvCxnSpPr>
          <p:nvPr/>
        </p:nvCxnSpPr>
        <p:spPr>
          <a:xfrm flipH="1">
            <a:off x="4636796" y="3947550"/>
            <a:ext cx="294538" cy="43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229B97F-15FA-4202-A05F-0295CBAB8DE0}"/>
              </a:ext>
            </a:extLst>
          </p:cNvPr>
          <p:cNvCxnSpPr>
            <a:cxnSpLocks/>
          </p:cNvCxnSpPr>
          <p:nvPr/>
        </p:nvCxnSpPr>
        <p:spPr>
          <a:xfrm>
            <a:off x="4931334" y="3947550"/>
            <a:ext cx="252046" cy="43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椭圆 77">
            <a:extLst>
              <a:ext uri="{FF2B5EF4-FFF2-40B4-BE49-F238E27FC236}">
                <a16:creationId xmlns:a16="http://schemas.microsoft.com/office/drawing/2014/main" id="{764BC316-20AD-4DA6-93B4-6EEA9D73D424}"/>
              </a:ext>
            </a:extLst>
          </p:cNvPr>
          <p:cNvSpPr/>
          <p:nvPr/>
        </p:nvSpPr>
        <p:spPr>
          <a:xfrm>
            <a:off x="5285954" y="2646289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0F4D6E40-01D8-4E61-A0F0-5B5FCED9B13C}"/>
              </a:ext>
            </a:extLst>
          </p:cNvPr>
          <p:cNvCxnSpPr>
            <a:stCxn id="78" idx="4"/>
            <a:endCxn id="71" idx="0"/>
          </p:cNvCxnSpPr>
          <p:nvPr/>
        </p:nvCxnSpPr>
        <p:spPr>
          <a:xfrm flipH="1">
            <a:off x="4931334" y="3138658"/>
            <a:ext cx="606667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B941CF6F-2E1E-4E14-AB50-B1BC41F0B8E6}"/>
              </a:ext>
            </a:extLst>
          </p:cNvPr>
          <p:cNvCxnSpPr>
            <a:stCxn id="78" idx="4"/>
            <a:endCxn id="38" idx="0"/>
          </p:cNvCxnSpPr>
          <p:nvPr/>
        </p:nvCxnSpPr>
        <p:spPr>
          <a:xfrm>
            <a:off x="5538001" y="3138658"/>
            <a:ext cx="591279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椭圆 82">
            <a:extLst>
              <a:ext uri="{FF2B5EF4-FFF2-40B4-BE49-F238E27FC236}">
                <a16:creationId xmlns:a16="http://schemas.microsoft.com/office/drawing/2014/main" id="{CB33A062-E3C3-4901-9BF5-6296D1DD0907}"/>
              </a:ext>
            </a:extLst>
          </p:cNvPr>
          <p:cNvSpPr/>
          <p:nvPr/>
        </p:nvSpPr>
        <p:spPr>
          <a:xfrm>
            <a:off x="7634609" y="2646288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C3858EC-1410-4D13-85F6-D2BEC687CBD2}"/>
              </a:ext>
            </a:extLst>
          </p:cNvPr>
          <p:cNvCxnSpPr>
            <a:stCxn id="83" idx="4"/>
            <a:endCxn id="56" idx="0"/>
          </p:cNvCxnSpPr>
          <p:nvPr/>
        </p:nvCxnSpPr>
        <p:spPr>
          <a:xfrm flipH="1">
            <a:off x="7376327" y="3138657"/>
            <a:ext cx="510329" cy="316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F570B0D5-3952-44F7-B44A-2E3D73E790E9}"/>
              </a:ext>
            </a:extLst>
          </p:cNvPr>
          <p:cNvCxnSpPr>
            <a:stCxn id="83" idx="4"/>
            <a:endCxn id="61" idx="0"/>
          </p:cNvCxnSpPr>
          <p:nvPr/>
        </p:nvCxnSpPr>
        <p:spPr>
          <a:xfrm>
            <a:off x="7886656" y="3138657"/>
            <a:ext cx="694234" cy="316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CDDEA2BB-DE34-454E-977F-E077C503393F}"/>
              </a:ext>
            </a:extLst>
          </p:cNvPr>
          <p:cNvSpPr/>
          <p:nvPr/>
        </p:nvSpPr>
        <p:spPr>
          <a:xfrm>
            <a:off x="6539962" y="1847166"/>
            <a:ext cx="504093" cy="492369"/>
          </a:xfrm>
          <a:prstGeom prst="ellipse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E0903D07-78A8-4C3A-9BBA-42B72E150DB9}"/>
              </a:ext>
            </a:extLst>
          </p:cNvPr>
          <p:cNvCxnSpPr>
            <a:stCxn id="88" idx="4"/>
            <a:endCxn id="78" idx="0"/>
          </p:cNvCxnSpPr>
          <p:nvPr/>
        </p:nvCxnSpPr>
        <p:spPr>
          <a:xfrm flipH="1">
            <a:off x="5538001" y="2339535"/>
            <a:ext cx="1254008" cy="306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C1CDCB84-DBD4-48BF-8EE2-54A4788DBDB5}"/>
              </a:ext>
            </a:extLst>
          </p:cNvPr>
          <p:cNvCxnSpPr>
            <a:stCxn id="88" idx="4"/>
            <a:endCxn id="83" idx="0"/>
          </p:cNvCxnSpPr>
          <p:nvPr/>
        </p:nvCxnSpPr>
        <p:spPr>
          <a:xfrm>
            <a:off x="6792009" y="2339535"/>
            <a:ext cx="1094647" cy="30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椭圆 92">
            <a:extLst>
              <a:ext uri="{FF2B5EF4-FFF2-40B4-BE49-F238E27FC236}">
                <a16:creationId xmlns:a16="http://schemas.microsoft.com/office/drawing/2014/main" id="{E1C7D93A-D699-49C5-BE1E-0E2D7330CB24}"/>
              </a:ext>
            </a:extLst>
          </p:cNvPr>
          <p:cNvSpPr/>
          <p:nvPr/>
        </p:nvSpPr>
        <p:spPr>
          <a:xfrm>
            <a:off x="10486349" y="2646288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46F4E39B-7617-451C-BB55-F8F45E43D816}"/>
              </a:ext>
            </a:extLst>
          </p:cNvPr>
          <p:cNvCxnSpPr>
            <a:stCxn id="93" idx="4"/>
            <a:endCxn id="66" idx="0"/>
          </p:cNvCxnSpPr>
          <p:nvPr/>
        </p:nvCxnSpPr>
        <p:spPr>
          <a:xfrm flipH="1">
            <a:off x="9785453" y="3138657"/>
            <a:ext cx="952943" cy="316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椭圆 95">
            <a:extLst>
              <a:ext uri="{FF2B5EF4-FFF2-40B4-BE49-F238E27FC236}">
                <a16:creationId xmlns:a16="http://schemas.microsoft.com/office/drawing/2014/main" id="{56232602-687D-4129-B3B4-546BFFB3BA89}"/>
              </a:ext>
            </a:extLst>
          </p:cNvPr>
          <p:cNvSpPr/>
          <p:nvPr/>
        </p:nvSpPr>
        <p:spPr>
          <a:xfrm>
            <a:off x="11493862" y="1847166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A77B8AE6-9BA9-4A50-984F-48B267707FDF}"/>
              </a:ext>
            </a:extLst>
          </p:cNvPr>
          <p:cNvCxnSpPr>
            <a:stCxn id="96" idx="4"/>
            <a:endCxn id="93" idx="0"/>
          </p:cNvCxnSpPr>
          <p:nvPr/>
        </p:nvCxnSpPr>
        <p:spPr>
          <a:xfrm flipH="1">
            <a:off x="10738396" y="2339535"/>
            <a:ext cx="1007513" cy="30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椭圆 98">
            <a:extLst>
              <a:ext uri="{FF2B5EF4-FFF2-40B4-BE49-F238E27FC236}">
                <a16:creationId xmlns:a16="http://schemas.microsoft.com/office/drawing/2014/main" id="{D0592E17-DE61-4C63-B489-FAE62DFF8755}"/>
              </a:ext>
            </a:extLst>
          </p:cNvPr>
          <p:cNvSpPr/>
          <p:nvPr/>
        </p:nvSpPr>
        <p:spPr>
          <a:xfrm>
            <a:off x="8986821" y="979659"/>
            <a:ext cx="504093" cy="4923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D493AC79-6096-4ECF-B61C-11F9E34873EB}"/>
              </a:ext>
            </a:extLst>
          </p:cNvPr>
          <p:cNvCxnSpPr>
            <a:stCxn id="99" idx="4"/>
            <a:endCxn id="88" idx="0"/>
          </p:cNvCxnSpPr>
          <p:nvPr/>
        </p:nvCxnSpPr>
        <p:spPr>
          <a:xfrm flipH="1">
            <a:off x="6792009" y="1472028"/>
            <a:ext cx="2446859" cy="37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EFDBB2B4-548F-4294-B754-E4E422E78E1A}"/>
              </a:ext>
            </a:extLst>
          </p:cNvPr>
          <p:cNvCxnSpPr>
            <a:stCxn id="99" idx="4"/>
            <a:endCxn id="96" idx="0"/>
          </p:cNvCxnSpPr>
          <p:nvPr/>
        </p:nvCxnSpPr>
        <p:spPr>
          <a:xfrm>
            <a:off x="9238868" y="1472028"/>
            <a:ext cx="2507041" cy="37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箭头: 下 110">
            <a:extLst>
              <a:ext uri="{FF2B5EF4-FFF2-40B4-BE49-F238E27FC236}">
                <a16:creationId xmlns:a16="http://schemas.microsoft.com/office/drawing/2014/main" id="{76324D9D-4840-41B4-BD90-3900422E0603}"/>
              </a:ext>
            </a:extLst>
          </p:cNvPr>
          <p:cNvSpPr/>
          <p:nvPr/>
        </p:nvSpPr>
        <p:spPr>
          <a:xfrm rot="16200000">
            <a:off x="3655289" y="2945190"/>
            <a:ext cx="230831" cy="789152"/>
          </a:xfrm>
          <a:prstGeom prst="downArrow">
            <a:avLst/>
          </a:prstGeom>
          <a:solidFill>
            <a:srgbClr val="99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92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"/>
    </mc:Choice>
    <mc:Fallback xmlns="">
      <p:transition spd="slow" advTm="25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791072-ED8E-4F6C-AF0C-9237D9492B28}"/>
              </a:ext>
            </a:extLst>
          </p:cNvPr>
          <p:cNvSpPr txBox="1"/>
          <p:nvPr/>
        </p:nvSpPr>
        <p:spPr>
          <a:xfrm>
            <a:off x="0" y="3069771"/>
            <a:ext cx="3400995" cy="480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TSDB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目前研究热点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408275-7F38-4C33-98BD-F49F6F56377C}"/>
              </a:ext>
            </a:extLst>
          </p:cNvPr>
          <p:cNvSpPr txBox="1"/>
          <p:nvPr/>
        </p:nvSpPr>
        <p:spPr>
          <a:xfrm>
            <a:off x="3967726" y="288485"/>
            <a:ext cx="7685420" cy="65285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altLang="zh-CN" b="1" dirty="0">
                <a:sym typeface="Wingdings" panose="05000000000000000000" pitchFamily="2" charset="2"/>
              </a:rPr>
              <a:t></a:t>
            </a:r>
            <a:r>
              <a:rPr lang="en-US" altLang="zh-CN" b="1" dirty="0"/>
              <a:t>Data/</a:t>
            </a:r>
            <a:r>
              <a:rPr lang="en-US" altLang="zh-CN" b="1" dirty="0" err="1"/>
              <a:t>Datameta</a:t>
            </a:r>
            <a:r>
              <a:rPr lang="en-US" altLang="zh-CN" b="1" dirty="0"/>
              <a:t> compression: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[ICDE’20] Two-Level Data Compression using Machine Learning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[Socc'20] </a:t>
            </a:r>
            <a:r>
              <a:rPr lang="en-US" altLang="zh-CN" dirty="0" err="1"/>
              <a:t>ByteSeries</a:t>
            </a:r>
            <a:r>
              <a:rPr lang="en-US" altLang="zh-CN" dirty="0"/>
              <a:t> : an In-Memory Time Series Database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[VLDB'16] Gorilla : a fast, scalable, in-memory time series database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altLang="zh-CN" b="1" dirty="0">
                <a:sym typeface="Wingdings" panose="05000000000000000000" pitchFamily="2" charset="2"/>
              </a:rPr>
              <a:t></a:t>
            </a:r>
            <a:r>
              <a:rPr lang="en-US" altLang="zh-CN" b="1" dirty="0"/>
              <a:t>Aggregation/Range Query: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[ICDE'19] KV-Match A Subsequence Matching Approach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[CIKM'16] PISA : an Index for Aggregating Big Time Series Data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[VLDB'15] YADING Fast Clustering of Large-Scale Time Series Data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altLang="zh-CN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altLang="zh-CN" b="1" dirty="0">
                <a:sym typeface="Wingdings" panose="05000000000000000000" pitchFamily="2" charset="2"/>
              </a:rPr>
              <a:t></a:t>
            </a:r>
            <a:r>
              <a:rPr lang="en-US" altLang="zh-CN" b="1" dirty="0"/>
              <a:t>Benchmark: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[ICDE'21] TS-Benchmark A Benchmark for Time Series Databases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……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altLang="zh-CN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altLang="zh-CN" b="1" dirty="0">
                <a:sym typeface="Wingdings" panose="05000000000000000000" pitchFamily="2" charset="2"/>
              </a:rPr>
              <a:t></a:t>
            </a:r>
            <a:r>
              <a:rPr lang="en-US" altLang="zh-CN" b="1" dirty="0"/>
              <a:t>DBMS: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[VLDB'20] Monarch Google's Planet-Scale In-Memory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[VLDB'20] Apache </a:t>
            </a:r>
            <a:r>
              <a:rPr lang="en-US" altLang="zh-CN" dirty="0" err="1"/>
              <a:t>IoTDB</a:t>
            </a:r>
            <a:r>
              <a:rPr lang="en-US" altLang="zh-CN" dirty="0"/>
              <a:t> : time-series database for internet of things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[COMPSAC'19] </a:t>
            </a:r>
            <a:r>
              <a:rPr lang="en-US" altLang="zh-CN" dirty="0" err="1"/>
              <a:t>HeteroTSDB</a:t>
            </a:r>
            <a:r>
              <a:rPr lang="en-US" altLang="zh-CN" dirty="0"/>
              <a:t> : an Extensible Time Series Database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[JPDC'18] </a:t>
            </a:r>
            <a:r>
              <a:rPr lang="en-US" altLang="zh-CN" dirty="0" err="1"/>
              <a:t>FluteDB</a:t>
            </a:r>
            <a:r>
              <a:rPr lang="en-US" altLang="zh-CN" dirty="0"/>
              <a:t> An Efficient and Scalable In-Memory Time Series Database for sensor-cloud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[SIGMOD'17] </a:t>
            </a:r>
            <a:r>
              <a:rPr lang="en-US" altLang="zh-CN" dirty="0" err="1"/>
              <a:t>LittleTable</a:t>
            </a:r>
            <a:r>
              <a:rPr lang="en-US" altLang="zh-CN" dirty="0"/>
              <a:t> : a time-series database and its uses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7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26"/>
    </mc:Choice>
    <mc:Fallback xmlns="">
      <p:transition spd="slow" advTm="1362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709C300-ECF9-44FE-AB0F-7FDA9BD2A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192" y="276596"/>
            <a:ext cx="2069368" cy="163517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FBF3028-716E-41B2-8025-5AA331226F37}"/>
              </a:ext>
            </a:extLst>
          </p:cNvPr>
          <p:cNvSpPr txBox="1"/>
          <p:nvPr/>
        </p:nvSpPr>
        <p:spPr>
          <a:xfrm>
            <a:off x="0" y="571610"/>
            <a:ext cx="36576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深入理解时序数据库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56708B-04AC-4B3C-8362-E41A68D0EF06}"/>
              </a:ext>
            </a:extLst>
          </p:cNvPr>
          <p:cNvSpPr txBox="1"/>
          <p:nvPr/>
        </p:nvSpPr>
        <p:spPr>
          <a:xfrm>
            <a:off x="647700" y="1094181"/>
            <a:ext cx="49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为什么工程师要不断开发新的数据库？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C4C83E-A2CC-4B24-974E-0C2C98A74574}"/>
              </a:ext>
            </a:extLst>
          </p:cNvPr>
          <p:cNvSpPr txBox="1"/>
          <p:nvPr/>
        </p:nvSpPr>
        <p:spPr>
          <a:xfrm>
            <a:off x="647071" y="4712412"/>
            <a:ext cx="9961685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本质上看，数据库是在特定的问题场景需求下对性能折中。</a:t>
            </a:r>
            <a:endParaRPr lang="en-US" altLang="zh-CN" b="1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CD0A7B-3BF6-4B5B-94B9-120E1B01C45F}"/>
              </a:ext>
            </a:extLst>
          </p:cNvPr>
          <p:cNvSpPr txBox="1"/>
          <p:nvPr/>
        </p:nvSpPr>
        <p:spPr>
          <a:xfrm>
            <a:off x="647701" y="1434033"/>
            <a:ext cx="3818792" cy="128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新业务需求？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国家战略需要？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资金因素？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B2D1AA-F253-4FA7-A416-69AA5901686E}"/>
              </a:ext>
            </a:extLst>
          </p:cNvPr>
          <p:cNvSpPr txBox="1"/>
          <p:nvPr/>
        </p:nvSpPr>
        <p:spPr>
          <a:xfrm>
            <a:off x="647071" y="41345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为什么没有在各种场景下都适用的数据库？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51A5AE9-DBF1-47B1-81E2-885E5E8E7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2877" y="4794738"/>
            <a:ext cx="1174324" cy="15883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8E6547-CBDE-4AAA-BBD9-8841DF917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9445" y="2036061"/>
            <a:ext cx="2301107" cy="16119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03273DA-0CF9-4830-91AF-A514D86D5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9445" y="276596"/>
            <a:ext cx="2301107" cy="163953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5BCA5A1-48A2-4936-9395-D33E863360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6192" y="2155832"/>
            <a:ext cx="2069368" cy="15128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729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994"/>
    </mc:Choice>
    <mc:Fallback xmlns="">
      <p:transition spd="slow" advTm="265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727487-7D79-4AD8-AC11-E3F252D7C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7570"/>
            <a:ext cx="5439508" cy="122235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C6838E1-B2FA-40AC-8BB8-A02F77A25E0D}"/>
              </a:ext>
            </a:extLst>
          </p:cNvPr>
          <p:cNvSpPr txBox="1"/>
          <p:nvPr/>
        </p:nvSpPr>
        <p:spPr>
          <a:xfrm>
            <a:off x="726831" y="1143105"/>
            <a:ext cx="11312769" cy="533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[1] </a:t>
            </a:r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Schlossnagle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 T, Sheehy J, McCubbin C. Always-on time-series database: keeping up where there's no way to catch up[J]. </a:t>
            </a:r>
            <a:r>
              <a:rPr lang="en-US" altLang="zh-CN" sz="1800" b="1" dirty="0">
                <a:latin typeface="微软雅黑" panose="020B0503020204020204" charset="-122"/>
                <a:ea typeface="微软雅黑" panose="020B0503020204020204" charset="-122"/>
              </a:rPr>
              <a:t>Communications of the ACM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, 2021, 64(7): 50-56.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[2] Karger D, Sherman A, Berkheimer A, et al. Web caching with consistent hashing[J]. Computer Networks, 1999, 31(11-16): 1203-1213.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[3] Huang X, Wang J, Wong R, et al. Pisa: An index for aggregating big time series data[C]//Proceedings of the 25th ACM International on Conference on Information and Knowledge Management. 2016: 979-988.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[4] Karger D, Lehman E, Leighton T, et al. Consistent hashing and random trees: Distributed caching protocols for relieving hot spots on the world wide web[C]//Proceedings of the twenty-ninth annual ACM symposium on Theory of computing. 1997: 654-663.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[5] Wang C, Huang X, </a:t>
            </a:r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Qiao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 J, et al. Apache </a:t>
            </a:r>
            <a:r>
              <a:rPr lang="en-US" altLang="zh-CN" sz="1800" dirty="0" err="1">
                <a:latin typeface="微软雅黑" panose="020B0503020204020204" charset="-122"/>
                <a:ea typeface="微软雅黑" panose="020B0503020204020204" charset="-122"/>
              </a:rPr>
              <a:t>IoTDB</a:t>
            </a: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: time-series database for internet of things[J]. Proceedings of the VLDB Endowment, 2020, 13(12): 2901-2904.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1B9DE9-E862-4E00-AA52-B2FE767DB1B7}"/>
              </a:ext>
            </a:extLst>
          </p:cNvPr>
          <p:cNvSpPr txBox="1"/>
          <p:nvPr/>
        </p:nvSpPr>
        <p:spPr>
          <a:xfrm>
            <a:off x="726831" y="377728"/>
            <a:ext cx="206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</p:spTree>
    <p:extLst>
      <p:ext uri="{BB962C8B-B14F-4D97-AF65-F5344CB8AC3E}">
        <p14:creationId xmlns:p14="http://schemas.microsoft.com/office/powerpoint/2010/main" val="224747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"/>
    </mc:Choice>
    <mc:Fallback xmlns="">
      <p:transition spd="slow" advTm="51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727487-7D79-4AD8-AC11-E3F252D7C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87570"/>
            <a:ext cx="5439508" cy="122235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C6838E1-B2FA-40AC-8BB8-A02F77A25E0D}"/>
              </a:ext>
            </a:extLst>
          </p:cNvPr>
          <p:cNvSpPr txBox="1"/>
          <p:nvPr/>
        </p:nvSpPr>
        <p:spPr>
          <a:xfrm>
            <a:off x="726831" y="1143105"/>
            <a:ext cx="11312769" cy="541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[6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]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Pelkonen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T, Franklin S, Teller J, et al. Gorilla: A fast, scalable, in-memory time series database[J]. Proceedings of the VLDB Endowment, 2015, 8(12): 1816-1827.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[7] Yu X, Peng Y, Li F, et al. Two-level data compression using machine learning in time series database[C]//2020 IEEE 36th International Conference on Data Engineering (ICDE). IEEE, 2020: 1333-1344.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[8] McBride B, Reynolds D. Survey of time series database technology[J]. 2020.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[9] Deri L,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Mainardi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S, Fusco F.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tsdb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: A compressed database for time series[C]//International Workshop on Traffic Monitoring and Analysis. Springer, Berlin, Heidelberg, 2012: 143-156.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[10] O’Neil P, Cheng E,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Gawlick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D, et al. The log-structured merge-tree (LSM-tree)[J]. Acta Informatica, 1996, 33(4): 351-385.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[11] Chang F, Dean J, Ghemawat S, et al. Bigtable: A distributed storage system for structured data[J]. ACM Transactions on Computer Systems (TOCS), 2008, 26(2): 1-26.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1B9DE9-E862-4E00-AA52-B2FE767DB1B7}"/>
              </a:ext>
            </a:extLst>
          </p:cNvPr>
          <p:cNvSpPr txBox="1"/>
          <p:nvPr/>
        </p:nvSpPr>
        <p:spPr>
          <a:xfrm>
            <a:off x="726831" y="377728"/>
            <a:ext cx="206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</p:spTree>
    <p:extLst>
      <p:ext uri="{BB962C8B-B14F-4D97-AF65-F5344CB8AC3E}">
        <p14:creationId xmlns:p14="http://schemas.microsoft.com/office/powerpoint/2010/main" val="1201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"/>
    </mc:Choice>
    <mc:Fallback xmlns="">
      <p:transition spd="slow" advTm="519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A0F8963-E0A8-4E40-B731-C19E55DA8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7570"/>
            <a:ext cx="5439508" cy="12223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03E887F-16DA-4FA7-8F20-3B9FA3FEB45F}"/>
              </a:ext>
            </a:extLst>
          </p:cNvPr>
          <p:cNvSpPr txBox="1"/>
          <p:nvPr/>
        </p:nvSpPr>
        <p:spPr>
          <a:xfrm>
            <a:off x="726831" y="377728"/>
            <a:ext cx="206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3E8086-16DC-4277-A092-42717F2E7FE0}"/>
              </a:ext>
            </a:extLst>
          </p:cNvPr>
          <p:cNvSpPr txBox="1"/>
          <p:nvPr/>
        </p:nvSpPr>
        <p:spPr>
          <a:xfrm>
            <a:off x="820615" y="1409924"/>
            <a:ext cx="11218985" cy="492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[12]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刘涛华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时序数据库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Apache-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IoTDB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源码解析之文件格式简介（三）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[EB/OL]. https://blog.csdn.net/ a13965645/article/details/104239769,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2020-02-09.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[13] Ajay Kulkarni, Ryan Booz. What the heck is time-series data (and why do I need a time-series database)? [EB/OL]. https://blog.timescale.com/blog/what-the-heck-is-time-series-data-and-why-do-i-need-a-time-series-database-dcf3b1b18563, 2020-12-1.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[14]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史中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阿里巴巴“数据库侠客”：此行路远，不问归期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[EB/OL]. https://zhuanlan.zhihu.com/p/ 65295184#comments, 2019-05-10.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[15] LSM-Tree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与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LevelDB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的原理和实现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[EB/LO]. https://wingsxdu.com/post/database/leveldb/ #gsc.tab=0. 2020-11-05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[16]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InfluxDB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到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MatrixDB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--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重新定义时序数据库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[EB/LO].https://zhuanlan.zhihu.com/p/406545402. 2020-09-03.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3967FD-79E3-4794-9E6A-BDA4D6182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5959735"/>
            <a:ext cx="1430216" cy="7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9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"/>
    </mc:Choice>
    <mc:Fallback xmlns="">
      <p:transition spd="slow" advTm="22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318EDF-3B5E-4A7A-954F-16A4C2423EDF}"/>
              </a:ext>
            </a:extLst>
          </p:cNvPr>
          <p:cNvSpPr txBox="1"/>
          <p:nvPr/>
        </p:nvSpPr>
        <p:spPr>
          <a:xfrm>
            <a:off x="0" y="638744"/>
            <a:ext cx="3622431" cy="461665"/>
          </a:xfrm>
          <a:prstGeom prst="rect">
            <a:avLst/>
          </a:prstGeom>
          <a:solidFill>
            <a:srgbClr val="CCFF99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深入理解时序数据库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F39027-8CB4-4B46-A51B-CBE83601C6E2}"/>
              </a:ext>
            </a:extLst>
          </p:cNvPr>
          <p:cNvSpPr txBox="1"/>
          <p:nvPr/>
        </p:nvSpPr>
        <p:spPr>
          <a:xfrm>
            <a:off x="484414" y="1126671"/>
            <a:ext cx="49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为什么要有时序数据库？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E657D2-4077-45F6-BF1E-CBD2CC079B6E}"/>
              </a:ext>
            </a:extLst>
          </p:cNvPr>
          <p:cNvSpPr txBox="1"/>
          <p:nvPr/>
        </p:nvSpPr>
        <p:spPr>
          <a:xfrm>
            <a:off x="484414" y="4347837"/>
            <a:ext cx="10401299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物联网技术的发展：生产数据速度变快，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数据量太大会给数据的读写操作带来严重的性能问题。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BF16AC-F1BF-48F4-923C-35BA7A490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898" y="1497017"/>
            <a:ext cx="4537691" cy="269984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1669B70-AA59-46A5-8C3E-0897D435EC70}"/>
              </a:ext>
            </a:extLst>
          </p:cNvPr>
          <p:cNvSpPr txBox="1"/>
          <p:nvPr/>
        </p:nvSpPr>
        <p:spPr>
          <a:xfrm>
            <a:off x="484414" y="5222244"/>
            <a:ext cx="9374694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存储数据成本：将海量数据全部存储起来开销很大。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0F8532-BE24-4538-92B7-F5056BF7F983}"/>
              </a:ext>
            </a:extLst>
          </p:cNvPr>
          <p:cNvSpPr txBox="1"/>
          <p:nvPr/>
        </p:nvSpPr>
        <p:spPr>
          <a:xfrm>
            <a:off x="484414" y="6113175"/>
            <a:ext cx="962087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业界需要一种新的数据库来处理</a:t>
            </a:r>
            <a:r>
              <a:rPr lang="zh-CN" altLang="en-US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快速写入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，</a:t>
            </a:r>
            <a:r>
              <a:rPr lang="zh-CN" altLang="en-US" b="1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快速查询和分析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等问题。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93270A-AB45-4C29-AE6A-637FC3E19063}"/>
              </a:ext>
            </a:extLst>
          </p:cNvPr>
          <p:cNvSpPr txBox="1"/>
          <p:nvPr/>
        </p:nvSpPr>
        <p:spPr>
          <a:xfrm>
            <a:off x="484414" y="5638192"/>
            <a:ext cx="9374694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需要快速分析海量数据 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587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78"/>
    </mc:Choice>
    <mc:Fallback xmlns="">
      <p:transition spd="slow" advTm="49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5849970E-2DD1-4337-B4D9-B001EAFF9A73}"/>
              </a:ext>
            </a:extLst>
          </p:cNvPr>
          <p:cNvSpPr txBox="1"/>
          <p:nvPr/>
        </p:nvSpPr>
        <p:spPr>
          <a:xfrm>
            <a:off x="0" y="563419"/>
            <a:ext cx="3774831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深入理解时序数据库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23CA26C-9827-493C-8A98-8F451DDCE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573" y="2535982"/>
            <a:ext cx="6549673" cy="35612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D09F5C8-0567-46D4-A833-10385EC7BCAA}"/>
              </a:ext>
            </a:extLst>
          </p:cNvPr>
          <p:cNvSpPr txBox="1"/>
          <p:nvPr/>
        </p:nvSpPr>
        <p:spPr>
          <a:xfrm>
            <a:off x="468923" y="1656318"/>
            <a:ext cx="10503877" cy="879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当然可以。数据库就是用来存储数据的，时序数据也是数据，自然用非时序数据库来存储。但是，非时序数据库面对海量数据存储的时候，略显示不足。（图：存储时序数据的各类数据库所占比例）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00A5E03-AB43-4C70-8335-A9CF6AE3A4A4}"/>
              </a:ext>
            </a:extLst>
          </p:cNvPr>
          <p:cNvSpPr txBox="1"/>
          <p:nvPr/>
        </p:nvSpPr>
        <p:spPr>
          <a:xfrm>
            <a:off x="2160573" y="6074918"/>
            <a:ext cx="7455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数据来源：</a:t>
            </a:r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https://www.percona.com/blog/2017/02/10/percona-blog-poll-database-engine-using-store-time-series-data/</a:t>
            </a:r>
            <a:endParaRPr lang="zh-CN" altLang="en-US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826D6CB-801E-4160-AF09-62C4A518BA70}"/>
              </a:ext>
            </a:extLst>
          </p:cNvPr>
          <p:cNvSpPr txBox="1"/>
          <p:nvPr/>
        </p:nvSpPr>
        <p:spPr>
          <a:xfrm>
            <a:off x="484413" y="1126671"/>
            <a:ext cx="771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可以用非时序数据库来存储时序数据吗，例如：关系数据库？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352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55"/>
    </mc:Choice>
    <mc:Fallback xmlns="">
      <p:transition spd="slow" advTm="54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2">
            <a:extLst>
              <a:ext uri="{FF2B5EF4-FFF2-40B4-BE49-F238E27FC236}">
                <a16:creationId xmlns:a16="http://schemas.microsoft.com/office/drawing/2014/main" id="{DDFAF24F-5091-4BB7-B294-DFF69D0476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7446746"/>
              </p:ext>
            </p:extLst>
          </p:nvPr>
        </p:nvGraphicFramePr>
        <p:xfrm>
          <a:off x="577867" y="2046243"/>
          <a:ext cx="6478588" cy="4516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45578680-4807-474F-B6BF-3D613FB2EC0E}"/>
              </a:ext>
            </a:extLst>
          </p:cNvPr>
          <p:cNvSpPr txBox="1"/>
          <p:nvPr/>
        </p:nvSpPr>
        <p:spPr>
          <a:xfrm>
            <a:off x="0" y="520534"/>
            <a:ext cx="3692769" cy="461665"/>
          </a:xfrm>
          <a:prstGeom prst="rect">
            <a:avLst/>
          </a:prstGeom>
          <a:solidFill>
            <a:srgbClr val="BDD7DB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深入理解时序数据库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(4)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4B72A5-3146-4C52-B822-72E36EA097D2}"/>
              </a:ext>
            </a:extLst>
          </p:cNvPr>
          <p:cNvSpPr txBox="1"/>
          <p:nvPr/>
        </p:nvSpPr>
        <p:spPr>
          <a:xfrm>
            <a:off x="438699" y="1276769"/>
            <a:ext cx="3982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时序数据库需要解决的问题？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8E5859-6A08-4398-A79C-549153E19D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2308" y="2046243"/>
            <a:ext cx="4896958" cy="365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6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95"/>
    </mc:Choice>
    <mc:Fallback xmlns="">
      <p:transition spd="slow" advTm="3709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7BA4C0-C335-4AE8-BBF9-9E728A8C6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288" y="1567833"/>
            <a:ext cx="7640804" cy="275364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监控软件系统： 虚拟机、容器、服务、应用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监控物理系统： 车联网、人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金融交易系统： 传统证券、新兴的加密数字货币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事件应用程序： 跟踪用户、客户的交互数据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商业智能工具： 跟踪关键指标和业务的总体健康情况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更多场景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36791C-8E88-4B92-9AC9-4D6903C5FBDF}"/>
              </a:ext>
            </a:extLst>
          </p:cNvPr>
          <p:cNvSpPr txBox="1"/>
          <p:nvPr/>
        </p:nvSpPr>
        <p:spPr>
          <a:xfrm>
            <a:off x="0" y="665006"/>
            <a:ext cx="3634154" cy="461665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深入理解时序数据库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(5)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2E2A5BD-BD10-4F10-8625-DDB7DCB7FD8F}"/>
              </a:ext>
            </a:extLst>
          </p:cNvPr>
          <p:cNvSpPr txBox="1"/>
          <p:nvPr/>
        </p:nvSpPr>
        <p:spPr>
          <a:xfrm>
            <a:off x="956226" y="4393309"/>
            <a:ext cx="7277388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即使时序数据库能应用到这么多场景下，业界仍需选择最适合他们数据写入和读取模式的时间序列数据库。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499E45F-0348-477B-B7C9-E73EBB730550}"/>
              </a:ext>
            </a:extLst>
          </p:cNvPr>
          <p:cNvSpPr txBox="1"/>
          <p:nvPr/>
        </p:nvSpPr>
        <p:spPr>
          <a:xfrm>
            <a:off x="484413" y="1126671"/>
            <a:ext cx="771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</a:t>
            </a:r>
            <a:r>
              <a:rPr lang="zh-CN" altLang="en-US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时序数据库可以应用的场景？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4913DE-E0A3-4B4B-B512-09C6B031C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424" y="375139"/>
            <a:ext cx="3358574" cy="17736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DCD876-6369-4797-90AD-38958A3AD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424" y="2220598"/>
            <a:ext cx="3358574" cy="18910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C47A81-3073-4BEC-8E14-AAF40795F5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45"/>
          <a:stretch/>
        </p:blipFill>
        <p:spPr>
          <a:xfrm>
            <a:off x="8833424" y="4185626"/>
            <a:ext cx="3358575" cy="227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2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79"/>
    </mc:Choice>
    <mc:Fallback xmlns="">
      <p:transition spd="slow" advTm="4547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EA538D-5817-49DC-A25C-9A057D6E8D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73"/>
          <a:stretch/>
        </p:blipFill>
        <p:spPr>
          <a:xfrm>
            <a:off x="716026" y="998262"/>
            <a:ext cx="10759947" cy="48614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41583B9-C5AC-4D60-B8B4-A929A6F381CA}"/>
              </a:ext>
            </a:extLst>
          </p:cNvPr>
          <p:cNvSpPr txBox="1"/>
          <p:nvPr/>
        </p:nvSpPr>
        <p:spPr>
          <a:xfrm>
            <a:off x="0" y="536597"/>
            <a:ext cx="56270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最近两年各类数据库流行度变化趋势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914DEA-BC52-43BA-8A75-2D8317015D20}"/>
              </a:ext>
            </a:extLst>
          </p:cNvPr>
          <p:cNvSpPr txBox="1"/>
          <p:nvPr/>
        </p:nvSpPr>
        <p:spPr>
          <a:xfrm>
            <a:off x="4616381" y="6135747"/>
            <a:ext cx="3307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数据来源：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DB-Engines</a:t>
            </a:r>
          </a:p>
        </p:txBody>
      </p:sp>
    </p:spTree>
    <p:extLst>
      <p:ext uri="{BB962C8B-B14F-4D97-AF65-F5344CB8AC3E}">
        <p14:creationId xmlns:p14="http://schemas.microsoft.com/office/powerpoint/2010/main" val="39201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68"/>
    </mc:Choice>
    <mc:Fallback xmlns="">
      <p:transition spd="slow" advTm="6346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8AD3142-674A-426A-9084-F97C1098F540}"/>
              </a:ext>
            </a:extLst>
          </p:cNvPr>
          <p:cNvSpPr txBox="1"/>
          <p:nvPr/>
        </p:nvSpPr>
        <p:spPr>
          <a:xfrm>
            <a:off x="0" y="736577"/>
            <a:ext cx="253025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TSDB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分数排名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2D83D7-D7AD-4B6E-B5C1-1C0115271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379" y="1338883"/>
            <a:ext cx="9015241" cy="46562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E1E4AC-4DCC-48BE-934E-28E8AA42DD7F}"/>
              </a:ext>
            </a:extLst>
          </p:cNvPr>
          <p:cNvSpPr txBox="1"/>
          <p:nvPr/>
        </p:nvSpPr>
        <p:spPr>
          <a:xfrm>
            <a:off x="4616381" y="6135747"/>
            <a:ext cx="3307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数据来源：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DB-Engines</a:t>
            </a:r>
          </a:p>
        </p:txBody>
      </p:sp>
    </p:spTree>
    <p:extLst>
      <p:ext uri="{BB962C8B-B14F-4D97-AF65-F5344CB8AC3E}">
        <p14:creationId xmlns:p14="http://schemas.microsoft.com/office/powerpoint/2010/main" val="25526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62"/>
    </mc:Choice>
    <mc:Fallback xmlns="">
      <p:transition spd="slow" advTm="2476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3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2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0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|5.6|0.7|31.3|0.7|2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1.4|0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|0.3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36.8|140.3|1.5|45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1|18.9|4.6|3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2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afd370-443e-4f19-b2c4-7de7c477a156}"/>
  <p:tag name="TABLE_ENDDRAG_ORIGIN_RECT" val="724*331"/>
  <p:tag name="TABLE_ENDDRAG_RECT" val="138*289*724*33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2|0.4|0.3|3.4|1.1|0.5|0.6|0.4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957</TotalTime>
  <Words>4461</Words>
  <Application>Microsoft Office PowerPoint</Application>
  <PresentationFormat>宽屏</PresentationFormat>
  <Paragraphs>626</Paragraphs>
  <Slides>32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9" baseType="lpstr">
      <vt:lpstr>-apple-system</vt:lpstr>
      <vt:lpstr>Avenir</vt:lpstr>
      <vt:lpstr>CMMI9</vt:lpstr>
      <vt:lpstr>CMR6</vt:lpstr>
      <vt:lpstr>CMR9</vt:lpstr>
      <vt:lpstr>Helvetica Neue</vt:lpstr>
      <vt:lpstr>NimbusSanL-Bold</vt:lpstr>
      <vt:lpstr>PingFang SC</vt:lpstr>
      <vt:lpstr>等线</vt:lpstr>
      <vt:lpstr>Microsoft YaHei</vt:lpstr>
      <vt:lpstr>Microsoft YaHei</vt:lpstr>
      <vt:lpstr>Arial</vt:lpstr>
      <vt:lpstr>Calibri</vt:lpstr>
      <vt:lpstr>Calibri Light</vt:lpstr>
      <vt:lpstr>Cambria Math</vt:lpstr>
      <vt:lpstr>Consolas</vt:lpstr>
      <vt:lpstr>Office Theme</vt:lpstr>
      <vt:lpstr>时序数据库技术简介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三种分片方法总结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Database(TSDB)</dc:title>
  <dc:creator>Liu Austin</dc:creator>
  <cp:lastModifiedBy>Liu Austin</cp:lastModifiedBy>
  <cp:revision>178</cp:revision>
  <cp:lastPrinted>2021-10-23T07:36:10Z</cp:lastPrinted>
  <dcterms:created xsi:type="dcterms:W3CDTF">2021-10-18T12:11:54Z</dcterms:created>
  <dcterms:modified xsi:type="dcterms:W3CDTF">2021-10-26T02:33:39Z</dcterms:modified>
</cp:coreProperties>
</file>